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18" r:id="rId2"/>
    <p:sldId id="319" r:id="rId3"/>
    <p:sldId id="261" r:id="rId4"/>
    <p:sldId id="262" r:id="rId5"/>
    <p:sldId id="263" r:id="rId6"/>
    <p:sldId id="264" r:id="rId7"/>
    <p:sldId id="265" r:id="rId8"/>
    <p:sldId id="266" r:id="rId9"/>
    <p:sldId id="269" r:id="rId10"/>
    <p:sldId id="270" r:id="rId11"/>
    <p:sldId id="267" r:id="rId12"/>
    <p:sldId id="293" r:id="rId13"/>
    <p:sldId id="292" r:id="rId14"/>
    <p:sldId id="291" r:id="rId15"/>
    <p:sldId id="290" r:id="rId16"/>
    <p:sldId id="294" r:id="rId17"/>
    <p:sldId id="297" r:id="rId18"/>
    <p:sldId id="296" r:id="rId19"/>
    <p:sldId id="295" r:id="rId20"/>
    <p:sldId id="273" r:id="rId21"/>
    <p:sldId id="272" r:id="rId22"/>
    <p:sldId id="271" r:id="rId23"/>
    <p:sldId id="276" r:id="rId24"/>
    <p:sldId id="274" r:id="rId25"/>
    <p:sldId id="279" r:id="rId26"/>
    <p:sldId id="299" r:id="rId27"/>
    <p:sldId id="275" r:id="rId28"/>
    <p:sldId id="277" r:id="rId29"/>
    <p:sldId id="280" r:id="rId30"/>
    <p:sldId id="281" r:id="rId31"/>
    <p:sldId id="300" r:id="rId32"/>
    <p:sldId id="282" r:id="rId33"/>
    <p:sldId id="284" r:id="rId34"/>
    <p:sldId id="283" r:id="rId35"/>
    <p:sldId id="285" r:id="rId36"/>
    <p:sldId id="286" r:id="rId37"/>
    <p:sldId id="287" r:id="rId38"/>
    <p:sldId id="289" r:id="rId39"/>
    <p:sldId id="288" r:id="rId40"/>
    <p:sldId id="301" r:id="rId41"/>
    <p:sldId id="302" r:id="rId42"/>
    <p:sldId id="303" r:id="rId43"/>
    <p:sldId id="304" r:id="rId44"/>
    <p:sldId id="320" r:id="rId45"/>
    <p:sldId id="305" r:id="rId46"/>
    <p:sldId id="306" r:id="rId47"/>
    <p:sldId id="315" r:id="rId48"/>
    <p:sldId id="316" r:id="rId49"/>
    <p:sldId id="307" r:id="rId50"/>
    <p:sldId id="308" r:id="rId51"/>
    <p:sldId id="309" r:id="rId52"/>
    <p:sldId id="312" r:id="rId53"/>
    <p:sldId id="310" r:id="rId54"/>
    <p:sldId id="311" r:id="rId55"/>
    <p:sldId id="313" r:id="rId56"/>
    <p:sldId id="314" r:id="rId57"/>
    <p:sldId id="3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7" d="100"/>
          <a:sy n="67" d="100"/>
        </p:scale>
        <p:origin x="6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CE2CC-AA88-464C-AFD5-57D5B92A95C4}"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4CA5E-4045-49C3-A414-63FC087BCDA7}" type="slidenum">
              <a:rPr lang="en-US" smtClean="0"/>
              <a:t>‹#›</a:t>
            </a:fld>
            <a:endParaRPr lang="en-US" dirty="0"/>
          </a:p>
        </p:txBody>
      </p:sp>
    </p:spTree>
    <p:extLst>
      <p:ext uri="{BB962C8B-B14F-4D97-AF65-F5344CB8AC3E}">
        <p14:creationId xmlns:p14="http://schemas.microsoft.com/office/powerpoint/2010/main" val="376612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3</a:t>
            </a:fld>
            <a:endParaRPr lang="en-US" dirty="0"/>
          </a:p>
        </p:txBody>
      </p:sp>
    </p:spTree>
    <p:extLst>
      <p:ext uri="{BB962C8B-B14F-4D97-AF65-F5344CB8AC3E}">
        <p14:creationId xmlns:p14="http://schemas.microsoft.com/office/powerpoint/2010/main" val="262928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7</a:t>
            </a:fld>
            <a:endParaRPr lang="en-US"/>
          </a:p>
        </p:txBody>
      </p:sp>
    </p:spTree>
    <p:extLst>
      <p:ext uri="{BB962C8B-B14F-4D97-AF65-F5344CB8AC3E}">
        <p14:creationId xmlns:p14="http://schemas.microsoft.com/office/powerpoint/2010/main" val="4135852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10</a:t>
            </a:fld>
            <a:endParaRPr lang="en-US"/>
          </a:p>
        </p:txBody>
      </p:sp>
    </p:spTree>
    <p:extLst>
      <p:ext uri="{BB962C8B-B14F-4D97-AF65-F5344CB8AC3E}">
        <p14:creationId xmlns:p14="http://schemas.microsoft.com/office/powerpoint/2010/main" val="1551955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27</a:t>
            </a:fld>
            <a:endParaRPr lang="en-US"/>
          </a:p>
        </p:txBody>
      </p:sp>
    </p:spTree>
    <p:extLst>
      <p:ext uri="{BB962C8B-B14F-4D97-AF65-F5344CB8AC3E}">
        <p14:creationId xmlns:p14="http://schemas.microsoft.com/office/powerpoint/2010/main" val="230934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28</a:t>
            </a:fld>
            <a:endParaRPr lang="en-US"/>
          </a:p>
        </p:txBody>
      </p:sp>
    </p:spTree>
    <p:extLst>
      <p:ext uri="{BB962C8B-B14F-4D97-AF65-F5344CB8AC3E}">
        <p14:creationId xmlns:p14="http://schemas.microsoft.com/office/powerpoint/2010/main" val="3814944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36</a:t>
            </a:fld>
            <a:endParaRPr lang="en-US"/>
          </a:p>
        </p:txBody>
      </p:sp>
    </p:spTree>
    <p:extLst>
      <p:ext uri="{BB962C8B-B14F-4D97-AF65-F5344CB8AC3E}">
        <p14:creationId xmlns:p14="http://schemas.microsoft.com/office/powerpoint/2010/main" val="346857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45</a:t>
            </a:fld>
            <a:endParaRPr lang="en-US"/>
          </a:p>
        </p:txBody>
      </p:sp>
    </p:spTree>
    <p:extLst>
      <p:ext uri="{BB962C8B-B14F-4D97-AF65-F5344CB8AC3E}">
        <p14:creationId xmlns:p14="http://schemas.microsoft.com/office/powerpoint/2010/main" val="3782925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F4CA5E-4045-49C3-A414-63FC087BCDA7}" type="slidenum">
              <a:rPr lang="en-US" smtClean="0"/>
              <a:t>49</a:t>
            </a:fld>
            <a:endParaRPr lang="en-US" dirty="0"/>
          </a:p>
        </p:txBody>
      </p:sp>
    </p:spTree>
    <p:extLst>
      <p:ext uri="{BB962C8B-B14F-4D97-AF65-F5344CB8AC3E}">
        <p14:creationId xmlns:p14="http://schemas.microsoft.com/office/powerpoint/2010/main" val="148991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FC4D-8952-447A-9D0B-2D5DA992DD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4295DE-E22D-4A6E-AF1A-749DE5FDD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2CE503-B0C9-40CC-A3D9-CE55C7D3D338}"/>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8772CCDE-2A17-4C9A-AA8B-5648192D77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FDE6B4-8279-4D27-8A06-225435E2F31E}"/>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55663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13CA1-691B-42BA-AE9E-2219DA5F28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467570-C402-4A4A-B62E-A56C0061B3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D5399-40D3-4556-A573-5D14EBA21E22}"/>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38C72154-282A-4515-8415-9639F559F6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FFCB8A-E6F8-4F08-AB5A-43DA4C23E643}"/>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260084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9064-31D6-4EAA-815A-6AF330D3C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FCD035-53DF-4F93-A4D7-3E5B418211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D5B96-A1FF-4576-B953-D5515EFCCA11}"/>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65629274-F504-4F60-A0C0-CC11D14D6C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90A7C1-10F7-42F8-99E3-956764D6CACB}"/>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25372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BCF4-738E-4F3B-9386-8636A4762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DBAA0D-65F9-4B23-97DD-CD739C85D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81714-038A-4BE1-9F8A-6D709F4C1767}"/>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47F56EBE-88FE-453D-80AC-B88B404344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E6F52F-E9BA-46AB-BAB9-B5E447C8ACC4}"/>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3572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DF91-F10F-441E-8751-FDEABEFC46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7F02D-9413-4F6F-BED7-870DF2712F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1C77B7-6C8B-492F-BBB9-C91572997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CD66F2-8B86-4706-90CA-014FD74A2E14}"/>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6" name="Footer Placeholder 5">
            <a:extLst>
              <a:ext uri="{FF2B5EF4-FFF2-40B4-BE49-F238E27FC236}">
                <a16:creationId xmlns:a16="http://schemas.microsoft.com/office/drawing/2014/main" id="{5925FEA0-0517-4E6B-833E-CE500EB28F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CA64142-903F-496E-9472-EF80859020EC}"/>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328884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AE9-09CD-412A-84BA-6D3FC39F47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09025-D5C9-4AE9-BA56-439F4ABC73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87B056-F3D4-4E9F-A0DB-6CF87ED6E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9FF8E9-9360-469D-8F7A-C79ED1957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70794-0E6C-4F1B-BAB8-DF3407069A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0464C6-D578-4AFD-81A8-2CC60C27A728}"/>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8" name="Footer Placeholder 7">
            <a:extLst>
              <a:ext uri="{FF2B5EF4-FFF2-40B4-BE49-F238E27FC236}">
                <a16:creationId xmlns:a16="http://schemas.microsoft.com/office/drawing/2014/main" id="{E024979E-AD71-4698-AAED-ACB1DA1C0F3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B7D6858-05AC-4C88-B3B0-ABE26585DA1D}"/>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99962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8509-D151-4E1D-B6E1-8CD045DFD6B8}"/>
              </a:ext>
            </a:extLst>
          </p:cNvPr>
          <p:cNvSpPr>
            <a:spLocks noGrp="1"/>
          </p:cNvSpPr>
          <p:nvPr>
            <p:ph type="title" hasCustomPrompt="1"/>
          </p:nvPr>
        </p:nvSpPr>
        <p:spPr>
          <a:xfrm>
            <a:off x="1164769" y="10887"/>
            <a:ext cx="10983692" cy="399820"/>
          </a:xfrm>
          <a:solidFill>
            <a:srgbClr val="002060"/>
          </a:solidFill>
        </p:spPr>
        <p:txBody>
          <a:bodyPr>
            <a:normAutofit/>
          </a:bodyPr>
          <a:lstStyle>
            <a:lvl1pPr>
              <a:defRPr sz="2800" b="1">
                <a:solidFill>
                  <a:schemeClr val="bg1"/>
                </a:solidFill>
              </a:defRPr>
            </a:lvl1pPr>
          </a:lstStyle>
          <a:p>
            <a:r>
              <a:rPr lang="en-US" dirty="0"/>
              <a:t>T</a:t>
            </a:r>
          </a:p>
        </p:txBody>
      </p:sp>
      <p:sp>
        <p:nvSpPr>
          <p:cNvPr id="3" name="Date Placeholder 2">
            <a:extLst>
              <a:ext uri="{FF2B5EF4-FFF2-40B4-BE49-F238E27FC236}">
                <a16:creationId xmlns:a16="http://schemas.microsoft.com/office/drawing/2014/main" id="{AF78A9EC-ED36-4819-AA9B-C7E25E5D2F2D}"/>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4" name="Footer Placeholder 3">
            <a:extLst>
              <a:ext uri="{FF2B5EF4-FFF2-40B4-BE49-F238E27FC236}">
                <a16:creationId xmlns:a16="http://schemas.microsoft.com/office/drawing/2014/main" id="{7DC1C15E-D8C0-4861-84CC-59A674AAD7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8ABC1-27AA-44C1-8FAD-0ABA780F5DFF}"/>
              </a:ext>
            </a:extLst>
          </p:cNvPr>
          <p:cNvSpPr>
            <a:spLocks noGrp="1"/>
          </p:cNvSpPr>
          <p:nvPr>
            <p:ph type="sldNum" sz="quarter" idx="12"/>
          </p:nvPr>
        </p:nvSpPr>
        <p:spPr/>
        <p:txBody>
          <a:bodyPr/>
          <a:lstStyle/>
          <a:p>
            <a:fld id="{BA401BC5-EA27-4763-A307-B018B415469B}" type="slidenum">
              <a:rPr lang="en-US" smtClean="0"/>
              <a:t>‹#›</a:t>
            </a:fld>
            <a:endParaRPr lang="en-US" dirty="0"/>
          </a:p>
        </p:txBody>
      </p:sp>
      <p:sp>
        <p:nvSpPr>
          <p:cNvPr id="8" name="Text Placeholder 2">
            <a:extLst>
              <a:ext uri="{FF2B5EF4-FFF2-40B4-BE49-F238E27FC236}">
                <a16:creationId xmlns:a16="http://schemas.microsoft.com/office/drawing/2014/main" id="{6BE647ED-943C-46EF-BAFD-E960D4950487}"/>
              </a:ext>
            </a:extLst>
          </p:cNvPr>
          <p:cNvSpPr>
            <a:spLocks noGrp="1"/>
          </p:cNvSpPr>
          <p:nvPr>
            <p:ph type="body" idx="1"/>
          </p:nvPr>
        </p:nvSpPr>
        <p:spPr>
          <a:xfrm>
            <a:off x="43539" y="410707"/>
            <a:ext cx="12104922" cy="751344"/>
          </a:xfrm>
          <a:solidFill>
            <a:schemeClr val="accent6">
              <a:lumMod val="20000"/>
              <a:lumOff val="80000"/>
            </a:schemeClr>
          </a:solid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3" name="Text Placeholder 12">
            <a:extLst>
              <a:ext uri="{FF2B5EF4-FFF2-40B4-BE49-F238E27FC236}">
                <a16:creationId xmlns:a16="http://schemas.microsoft.com/office/drawing/2014/main" id="{39201ED1-CAA9-4F37-9CA9-F6408D41D6D7}"/>
              </a:ext>
            </a:extLst>
          </p:cNvPr>
          <p:cNvSpPr>
            <a:spLocks noGrp="1"/>
          </p:cNvSpPr>
          <p:nvPr>
            <p:ph type="body" sz="quarter" idx="13" hasCustomPrompt="1"/>
          </p:nvPr>
        </p:nvSpPr>
        <p:spPr>
          <a:xfrm>
            <a:off x="42863" y="11113"/>
            <a:ext cx="1122362" cy="400050"/>
          </a:xfrm>
          <a:solidFill>
            <a:srgbClr val="002060"/>
          </a:solidFill>
        </p:spPr>
        <p:txBody>
          <a:bodyPr>
            <a:noAutofit/>
          </a:bodyPr>
          <a:lstStyle>
            <a:lvl1pPr marL="0" indent="0">
              <a:buNone/>
              <a:defRPr sz="2400" b="0">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en-US" dirty="0"/>
              <a:t>1</a:t>
            </a:r>
          </a:p>
        </p:txBody>
      </p:sp>
    </p:spTree>
    <p:extLst>
      <p:ext uri="{BB962C8B-B14F-4D97-AF65-F5344CB8AC3E}">
        <p14:creationId xmlns:p14="http://schemas.microsoft.com/office/powerpoint/2010/main" val="780282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BFCC-7DD5-4BAA-8AC9-03DD8D2B1E9D}"/>
              </a:ext>
            </a:extLst>
          </p:cNvPr>
          <p:cNvSpPr>
            <a:spLocks noGrp="1"/>
          </p:cNvSpPr>
          <p:nvPr>
            <p:ph type="title"/>
          </p:nvPr>
        </p:nvSpPr>
        <p:spPr>
          <a:xfrm>
            <a:off x="839788" y="36195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ED817-864A-4AB5-8FAB-B51DF1BC1C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C58442-ABB9-49F0-9CD4-2A0946DD6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36DE4-260A-42D5-8422-D30A55FFBB94}"/>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6" name="Footer Placeholder 5">
            <a:extLst>
              <a:ext uri="{FF2B5EF4-FFF2-40B4-BE49-F238E27FC236}">
                <a16:creationId xmlns:a16="http://schemas.microsoft.com/office/drawing/2014/main" id="{AFCE9690-0B17-430B-92DD-536B113B47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F5B70B-9E49-42A2-9DAA-3CCCF35DBE2E}"/>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415753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3BEF-C256-444A-85CE-CC471E3C2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F399EF-8FCC-4C8C-80BD-177D68E932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2F6A0CA-759C-4B1B-8980-76FBD914BE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C20DE-4818-405D-863C-E05CA464570E}"/>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6" name="Footer Placeholder 5">
            <a:extLst>
              <a:ext uri="{FF2B5EF4-FFF2-40B4-BE49-F238E27FC236}">
                <a16:creationId xmlns:a16="http://schemas.microsoft.com/office/drawing/2014/main" id="{E0469273-2B9E-4D56-9484-03AB7A3028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58327F6-C4F6-449A-9377-2171A05E613C}"/>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1859381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7B97-3F09-4A8D-A9BD-B388A0FA52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B3D9F8-2C7C-4623-94C2-7C7CC10574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43951-0B11-4630-8276-80F15B38AB25}"/>
              </a:ext>
            </a:extLst>
          </p:cNvPr>
          <p:cNvSpPr>
            <a:spLocks noGrp="1"/>
          </p:cNvSpPr>
          <p:nvPr>
            <p:ph type="dt" sz="half" idx="10"/>
          </p:nvPr>
        </p:nvSpPr>
        <p:spPr/>
        <p:txBody>
          <a:body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584E373C-1375-4529-893B-C305B33CC6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E9575A-C13D-493E-B2D6-0A5C6A70AEFA}"/>
              </a:ext>
            </a:extLst>
          </p:cNvPr>
          <p:cNvSpPr>
            <a:spLocks noGrp="1"/>
          </p:cNvSpPr>
          <p:nvPr>
            <p:ph type="sldNum" sz="quarter" idx="12"/>
          </p:nvPr>
        </p:nvSpPr>
        <p:spPr/>
        <p:txBody>
          <a:bodyPr/>
          <a:lstStyle/>
          <a:p>
            <a:fld id="{BA401BC5-EA27-4763-A307-B018B415469B}" type="slidenum">
              <a:rPr lang="en-US" smtClean="0"/>
              <a:t>‹#›</a:t>
            </a:fld>
            <a:endParaRPr lang="en-US" dirty="0"/>
          </a:p>
        </p:txBody>
      </p:sp>
    </p:spTree>
    <p:extLst>
      <p:ext uri="{BB962C8B-B14F-4D97-AF65-F5344CB8AC3E}">
        <p14:creationId xmlns:p14="http://schemas.microsoft.com/office/powerpoint/2010/main" val="155404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3C21-EF2C-4B5A-AFB9-F7AF1B3167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F448D2-1C23-4007-8515-7772FF6669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FC11D-21A9-44B8-AC43-2689B6E08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67EBD-8C30-4F50-99EB-88A69A9127FA}" type="datetimeFigureOut">
              <a:rPr lang="en-US" smtClean="0"/>
              <a:t>10/25/2023</a:t>
            </a:fld>
            <a:endParaRPr lang="en-US" dirty="0"/>
          </a:p>
        </p:txBody>
      </p:sp>
      <p:sp>
        <p:nvSpPr>
          <p:cNvPr id="5" name="Footer Placeholder 4">
            <a:extLst>
              <a:ext uri="{FF2B5EF4-FFF2-40B4-BE49-F238E27FC236}">
                <a16:creationId xmlns:a16="http://schemas.microsoft.com/office/drawing/2014/main" id="{F72CE6B9-EFA8-4AE0-89F0-CC4307EF9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8D0331D-2AB6-4291-BEA0-9C3F4BB3E9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401BC5-EA27-4763-A307-B018B415469B}" type="slidenum">
              <a:rPr lang="en-US" smtClean="0"/>
              <a:t>‹#›</a:t>
            </a:fld>
            <a:endParaRPr lang="en-US" dirty="0"/>
          </a:p>
        </p:txBody>
      </p:sp>
    </p:spTree>
    <p:extLst>
      <p:ext uri="{BB962C8B-B14F-4D97-AF65-F5344CB8AC3E}">
        <p14:creationId xmlns:p14="http://schemas.microsoft.com/office/powerpoint/2010/main" val="1658859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2.png"/><Relationship Id="rId5" Type="http://schemas.openxmlformats.org/officeDocument/2006/relationships/image" Target="../media/image45.pn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5.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8.png"/><Relationship Id="rId16" Type="http://schemas.openxmlformats.org/officeDocument/2006/relationships/image" Target="../media/image91.png"/><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34.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image" Target="../media/image13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 Id="rId5" Type="http://schemas.openxmlformats.org/officeDocument/2006/relationships/image" Target="../media/image161.png"/><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163.png"/><Relationship Id="rId21" Type="http://schemas.openxmlformats.org/officeDocument/2006/relationships/image" Target="../media/image181.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7.png"/><Relationship Id="rId2" Type="http://schemas.openxmlformats.org/officeDocument/2006/relationships/image" Target="../media/image162.png"/><Relationship Id="rId16" Type="http://schemas.openxmlformats.org/officeDocument/2006/relationships/image" Target="../media/image176.pn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19" Type="http://schemas.openxmlformats.org/officeDocument/2006/relationships/image" Target="../media/image179.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 Id="rId5" Type="http://schemas.openxmlformats.org/officeDocument/2006/relationships/image" Target="../media/image185.png"/><Relationship Id="rId4" Type="http://schemas.openxmlformats.org/officeDocument/2006/relationships/image" Target="../media/image184.png"/></Relationships>
</file>

<file path=ppt/slides/_rels/slide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4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6.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4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xml"/><Relationship Id="rId4" Type="http://schemas.openxmlformats.org/officeDocument/2006/relationships/image" Target="../media/image217.png"/></Relationships>
</file>

<file path=ppt/slides/_rels/slide48.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3.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2.png"/><Relationship Id="rId2" Type="http://schemas.openxmlformats.org/officeDocument/2006/relationships/notesSlide" Target="../notesSlides/notesSlide8.xml"/><Relationship Id="rId16"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27.png"/><Relationship Id="rId11" Type="http://schemas.openxmlformats.org/officeDocument/2006/relationships/image" Target="../media/image211.png"/><Relationship Id="rId5" Type="http://schemas.openxmlformats.org/officeDocument/2006/relationships/image" Target="../media/image226.png"/><Relationship Id="rId15" Type="http://schemas.openxmlformats.org/officeDocument/2006/relationships/image" Target="../media/image235.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4.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6.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5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6.xml"/><Relationship Id="rId4" Type="http://schemas.openxmlformats.org/officeDocument/2006/relationships/image" Target="../media/image244.png"/></Relationships>
</file>

<file path=ppt/slides/_rels/slide52.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6.png"/><Relationship Id="rId3" Type="http://schemas.openxmlformats.org/officeDocument/2006/relationships/image" Target="../media/image246.png"/><Relationship Id="rId7" Type="http://schemas.openxmlformats.org/officeDocument/2006/relationships/image" Target="../media/image250.png"/><Relationship Id="rId12" Type="http://schemas.openxmlformats.org/officeDocument/2006/relationships/image" Target="../media/image255.png"/><Relationship Id="rId2" Type="http://schemas.openxmlformats.org/officeDocument/2006/relationships/image" Target="../media/image245.png"/><Relationship Id="rId16" Type="http://schemas.openxmlformats.org/officeDocument/2006/relationships/image" Target="../media/image259.png"/><Relationship Id="rId1" Type="http://schemas.openxmlformats.org/officeDocument/2006/relationships/slideLayout" Target="../slideLayouts/slideLayout6.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5" Type="http://schemas.openxmlformats.org/officeDocument/2006/relationships/image" Target="../media/image25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 Id="rId14" Type="http://schemas.openxmlformats.org/officeDocument/2006/relationships/image" Target="../media/image257.png"/></Relationships>
</file>

<file path=ppt/slides/_rels/slide5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5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 Id="rId4" Type="http://schemas.openxmlformats.org/officeDocument/2006/relationships/image" Target="../media/image268.png"/></Relationships>
</file>

<file path=ppt/slides/_rels/slide56.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264.png"/><Relationship Id="rId5" Type="http://schemas.openxmlformats.org/officeDocument/2006/relationships/image" Target="../media/image262.png"/><Relationship Id="rId4" Type="http://schemas.openxmlformats.org/officeDocument/2006/relationships/image" Target="../media/image269.png"/></Relationships>
</file>

<file path=ppt/slides/_rels/slide5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6.xml"/><Relationship Id="rId6" Type="http://schemas.openxmlformats.org/officeDocument/2006/relationships/hyperlink" Target="https://github.com/jwangjie/Gaussian-Processes-Regression-Tutorial" TargetMode="External"/><Relationship Id="rId5" Type="http://schemas.openxmlformats.org/officeDocument/2006/relationships/hyperlink" Target="https://scikit-learn.org/stable/modules/gaussian_process.html" TargetMode="External"/><Relationship Id="rId4" Type="http://schemas.openxmlformats.org/officeDocument/2006/relationships/hyperlink" Target="https://fda.readthedocs.io/en/latest/auto_examples/plot_kernel_regression.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Chapter-1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lstStyle/>
          <a:p>
            <a:pPr marL="514350" indent="-514350">
              <a:buFont typeface="+mj-lt"/>
              <a:buAutoNum type="arabicPeriod"/>
            </a:pPr>
            <a:r>
              <a:rPr lang="en-US" dirty="0"/>
              <a:t>Summarizing Data Sets : Histograms</a:t>
            </a:r>
          </a:p>
          <a:p>
            <a:pPr marL="514350" indent="-514350">
              <a:buFont typeface="+mj-lt"/>
              <a:buAutoNum type="arabicPeriod"/>
            </a:pPr>
            <a:r>
              <a:rPr lang="en-US" dirty="0"/>
              <a:t>Summarizing Data Sets : Mean</a:t>
            </a:r>
          </a:p>
          <a:p>
            <a:pPr marL="514350" indent="-514350">
              <a:buFont typeface="+mj-lt"/>
              <a:buAutoNum type="arabicPeriod"/>
            </a:pPr>
            <a:r>
              <a:rPr lang="en-US" dirty="0"/>
              <a:t>Summarizing Data Sets : Variance</a:t>
            </a:r>
          </a:p>
          <a:p>
            <a:pPr marL="514350" indent="-514350">
              <a:buFont typeface="+mj-lt"/>
              <a:buAutoNum type="arabicPeriod"/>
            </a:pPr>
            <a:r>
              <a:rPr lang="en-US" dirty="0"/>
              <a:t>Percentile</a:t>
            </a:r>
          </a:p>
          <a:p>
            <a:pPr marL="514350" indent="-514350">
              <a:buFont typeface="+mj-lt"/>
              <a:buAutoNum type="arabicPeriod"/>
            </a:pPr>
            <a:r>
              <a:rPr lang="en-US" dirty="0"/>
              <a:t>Quartiles and Box Plots</a:t>
            </a:r>
          </a:p>
          <a:p>
            <a:pPr marL="514350" indent="-514350">
              <a:buFont typeface="+mj-lt"/>
              <a:buAutoNum type="arabicPeriod"/>
            </a:pPr>
            <a:r>
              <a:rPr lang="en-US" dirty="0"/>
              <a:t>Normal Data Sets Histograms / Distributions &amp; Outliers</a:t>
            </a:r>
          </a:p>
          <a:p>
            <a:pPr marL="514350" indent="-514350">
              <a:buFont typeface="+mj-lt"/>
              <a:buAutoNum type="arabicPeriod"/>
            </a:pPr>
            <a:r>
              <a:rPr lang="en-US" dirty="0"/>
              <a:t>Correlation = strength of an assumed linear relationship</a:t>
            </a:r>
          </a:p>
          <a:p>
            <a:pPr marL="514350" indent="-514350">
              <a:buFont typeface="+mj-lt"/>
              <a:buAutoNum type="arabicPeriod"/>
            </a:pPr>
            <a:endParaRPr lang="en-US" dirty="0"/>
          </a:p>
        </p:txBody>
      </p:sp>
    </p:spTree>
    <p:extLst>
      <p:ext uri="{BB962C8B-B14F-4D97-AF65-F5344CB8AC3E}">
        <p14:creationId xmlns:p14="http://schemas.microsoft.com/office/powerpoint/2010/main" val="284692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40DED33A-5B06-4E83-9FFC-5CF9ED8B5795}"/>
              </a:ext>
            </a:extLst>
          </p:cNvPr>
          <p:cNvPicPr>
            <a:picLocks noChangeAspect="1"/>
          </p:cNvPicPr>
          <p:nvPr/>
        </p:nvPicPr>
        <p:blipFill>
          <a:blip r:embed="rId3"/>
          <a:stretch>
            <a:fillRect/>
          </a:stretch>
        </p:blipFill>
        <p:spPr>
          <a:xfrm>
            <a:off x="42863" y="1152639"/>
            <a:ext cx="7962900" cy="5591175"/>
          </a:xfrm>
          <a:prstGeom prst="rect">
            <a:avLst/>
          </a:prstGeom>
        </p:spPr>
      </p:pic>
      <p:pic>
        <p:nvPicPr>
          <p:cNvPr id="45" name="Picture 44">
            <a:extLst>
              <a:ext uri="{FF2B5EF4-FFF2-40B4-BE49-F238E27FC236}">
                <a16:creationId xmlns:a16="http://schemas.microsoft.com/office/drawing/2014/main" id="{7255DAE9-44BF-4EA8-8831-486AA5C042FD}"/>
              </a:ext>
            </a:extLst>
          </p:cNvPr>
          <p:cNvPicPr>
            <a:picLocks noChangeAspect="1"/>
          </p:cNvPicPr>
          <p:nvPr/>
        </p:nvPicPr>
        <p:blipFill>
          <a:blip r:embed="rId4"/>
          <a:stretch>
            <a:fillRect/>
          </a:stretch>
        </p:blipFill>
        <p:spPr>
          <a:xfrm>
            <a:off x="8403877" y="4325639"/>
            <a:ext cx="3581400" cy="2428875"/>
          </a:xfrm>
          <a:prstGeom prst="rect">
            <a:avLst/>
          </a:prstGeom>
        </p:spPr>
      </p:pic>
      <p:sp>
        <p:nvSpPr>
          <p:cNvPr id="2" name="Title 1">
            <a:extLst>
              <a:ext uri="{FF2B5EF4-FFF2-40B4-BE49-F238E27FC236}">
                <a16:creationId xmlns:a16="http://schemas.microsoft.com/office/drawing/2014/main" id="{BF0204FD-951E-451F-998F-060137A80AC1}"/>
              </a:ext>
            </a:extLst>
          </p:cNvPr>
          <p:cNvSpPr>
            <a:spLocks noGrp="1"/>
          </p:cNvSpPr>
          <p:nvPr>
            <p:ph type="title"/>
          </p:nvPr>
        </p:nvSpPr>
        <p:spPr/>
        <p:txBody>
          <a:bodyPr>
            <a:normAutofit fontScale="90000"/>
          </a:bodyPr>
          <a:lstStyle/>
          <a:p>
            <a:r>
              <a:rPr lang="en-US" dirty="0"/>
              <a:t>Joint, marginal, conditional probability distribution</a:t>
            </a:r>
          </a:p>
        </p:txBody>
      </p:sp>
      <p:sp>
        <p:nvSpPr>
          <p:cNvPr id="3" name="Text Placeholder 2">
            <a:extLst>
              <a:ext uri="{FF2B5EF4-FFF2-40B4-BE49-F238E27FC236}">
                <a16:creationId xmlns:a16="http://schemas.microsoft.com/office/drawing/2014/main" id="{AADAE5BE-BDBB-42E3-8504-B33E7A6B21F9}"/>
              </a:ext>
            </a:extLst>
          </p:cNvPr>
          <p:cNvSpPr>
            <a:spLocks noGrp="1"/>
          </p:cNvSpPr>
          <p:nvPr>
            <p:ph type="body" idx="1"/>
          </p:nvPr>
        </p:nvSpPr>
        <p:spPr/>
        <p:txBody>
          <a:bodyPr>
            <a:normAutofit fontScale="92500" lnSpcReduction="20000"/>
          </a:bodyPr>
          <a:lstStyle/>
          <a:p>
            <a:pPr marL="342900" indent="-342900">
              <a:buFont typeface="Arial" panose="020B0604020202020204" pitchFamily="34" charset="0"/>
              <a:buChar char="•"/>
            </a:pPr>
            <a:r>
              <a:rPr lang="en-US" dirty="0"/>
              <a:t>Multivariate data – joint probability distribution e.g., p(</a:t>
            </a:r>
            <a:r>
              <a:rPr lang="en-US" dirty="0" err="1"/>
              <a:t>x,y</a:t>
            </a:r>
            <a:r>
              <a:rPr lang="en-US" dirty="0"/>
              <a:t>). </a:t>
            </a:r>
            <a:r>
              <a:rPr lang="en-US" sz="1900" dirty="0"/>
              <a:t>(e.g., used for anomaly detection)</a:t>
            </a:r>
            <a:endParaRPr lang="en-US" dirty="0"/>
          </a:p>
          <a:p>
            <a:pPr marL="342900" indent="-342900">
              <a:buFont typeface="Arial" panose="020B0604020202020204" pitchFamily="34" charset="0"/>
              <a:buChar char="•"/>
            </a:pPr>
            <a:r>
              <a:rPr lang="en-US" dirty="0"/>
              <a:t>Integrate the joint probability distribution to get </a:t>
            </a:r>
            <a:r>
              <a:rPr lang="en-US" dirty="0">
                <a:solidFill>
                  <a:srgbClr val="FF0000"/>
                </a:solidFill>
              </a:rPr>
              <a:t>marginal probability</a:t>
            </a:r>
            <a:r>
              <a:rPr lang="en-US" dirty="0"/>
              <a:t> distribution e.g., p(x)</a:t>
            </a:r>
          </a:p>
        </p:txBody>
      </p:sp>
      <p:sp>
        <p:nvSpPr>
          <p:cNvPr id="4" name="Text Placeholder 3">
            <a:extLst>
              <a:ext uri="{FF2B5EF4-FFF2-40B4-BE49-F238E27FC236}">
                <a16:creationId xmlns:a16="http://schemas.microsoft.com/office/drawing/2014/main" id="{34CF4F5F-1727-4052-8258-7DA3FDFA32D4}"/>
              </a:ext>
            </a:extLst>
          </p:cNvPr>
          <p:cNvSpPr>
            <a:spLocks noGrp="1"/>
          </p:cNvSpPr>
          <p:nvPr>
            <p:ph type="body" sz="quarter" idx="13"/>
          </p:nvPr>
        </p:nvSpPr>
        <p:spPr/>
        <p:txBody>
          <a:bodyPr/>
          <a:lstStyle/>
          <a:p>
            <a:r>
              <a:rPr lang="en-US" dirty="0"/>
              <a:t>2.1</a:t>
            </a:r>
          </a:p>
        </p:txBody>
      </p:sp>
      <p:pic>
        <p:nvPicPr>
          <p:cNvPr id="19" name="Picture 18">
            <a:extLst>
              <a:ext uri="{FF2B5EF4-FFF2-40B4-BE49-F238E27FC236}">
                <a16:creationId xmlns:a16="http://schemas.microsoft.com/office/drawing/2014/main" id="{DB311ADB-D1CE-4EFF-AB4A-6289D5478F8F}"/>
              </a:ext>
            </a:extLst>
          </p:cNvPr>
          <p:cNvPicPr>
            <a:picLocks noChangeAspect="1"/>
          </p:cNvPicPr>
          <p:nvPr/>
        </p:nvPicPr>
        <p:blipFill>
          <a:blip r:embed="rId5"/>
          <a:stretch>
            <a:fillRect/>
          </a:stretch>
        </p:blipFill>
        <p:spPr>
          <a:xfrm>
            <a:off x="8019776" y="1227443"/>
            <a:ext cx="3705225" cy="2438400"/>
          </a:xfrm>
          <a:prstGeom prst="rect">
            <a:avLst/>
          </a:prstGeom>
        </p:spPr>
      </p:pic>
      <p:sp>
        <p:nvSpPr>
          <p:cNvPr id="20" name="TextBox 19">
            <a:extLst>
              <a:ext uri="{FF2B5EF4-FFF2-40B4-BE49-F238E27FC236}">
                <a16:creationId xmlns:a16="http://schemas.microsoft.com/office/drawing/2014/main" id="{1F71AC02-D601-4634-A6D5-8E5678A707C7}"/>
              </a:ext>
            </a:extLst>
          </p:cNvPr>
          <p:cNvSpPr txBox="1"/>
          <p:nvPr/>
        </p:nvSpPr>
        <p:spPr>
          <a:xfrm>
            <a:off x="8557561" y="2967335"/>
            <a:ext cx="426720" cy="461665"/>
          </a:xfrm>
          <a:prstGeom prst="rect">
            <a:avLst/>
          </a:prstGeom>
          <a:noFill/>
        </p:spPr>
        <p:txBody>
          <a:bodyPr wrap="square" rtlCol="0">
            <a:spAutoFit/>
          </a:bodyPr>
          <a:lstStyle/>
          <a:p>
            <a:r>
              <a:rPr lang="en-US" sz="2400" dirty="0"/>
              <a:t>X</a:t>
            </a:r>
          </a:p>
        </p:txBody>
      </p:sp>
      <p:sp>
        <p:nvSpPr>
          <p:cNvPr id="22" name="TextBox 21">
            <a:extLst>
              <a:ext uri="{FF2B5EF4-FFF2-40B4-BE49-F238E27FC236}">
                <a16:creationId xmlns:a16="http://schemas.microsoft.com/office/drawing/2014/main" id="{C79ABFC8-BBDD-455F-99B8-F37A6CF67183}"/>
              </a:ext>
            </a:extLst>
          </p:cNvPr>
          <p:cNvSpPr txBox="1"/>
          <p:nvPr/>
        </p:nvSpPr>
        <p:spPr>
          <a:xfrm>
            <a:off x="11138201" y="2930518"/>
            <a:ext cx="426720" cy="461665"/>
          </a:xfrm>
          <a:prstGeom prst="rect">
            <a:avLst/>
          </a:prstGeom>
          <a:noFill/>
        </p:spPr>
        <p:txBody>
          <a:bodyPr wrap="square" rtlCol="0">
            <a:spAutoFit/>
          </a:bodyPr>
          <a:lstStyle/>
          <a:p>
            <a:r>
              <a:rPr lang="en-US" sz="2400" dirty="0"/>
              <a:t>Y</a:t>
            </a:r>
          </a:p>
        </p:txBody>
      </p:sp>
      <p:sp>
        <p:nvSpPr>
          <p:cNvPr id="21" name="TextBox 20">
            <a:extLst>
              <a:ext uri="{FF2B5EF4-FFF2-40B4-BE49-F238E27FC236}">
                <a16:creationId xmlns:a16="http://schemas.microsoft.com/office/drawing/2014/main" id="{0FB84A14-F7B4-436B-B459-F5775EB4641C}"/>
              </a:ext>
            </a:extLst>
          </p:cNvPr>
          <p:cNvSpPr txBox="1"/>
          <p:nvPr/>
        </p:nvSpPr>
        <p:spPr>
          <a:xfrm>
            <a:off x="10746672" y="3731235"/>
            <a:ext cx="1445328" cy="646331"/>
          </a:xfrm>
          <a:prstGeom prst="rect">
            <a:avLst/>
          </a:prstGeom>
          <a:noFill/>
        </p:spPr>
        <p:txBody>
          <a:bodyPr wrap="square" rtlCol="0">
            <a:spAutoFit/>
          </a:bodyPr>
          <a:lstStyle/>
          <a:p>
            <a:r>
              <a:rPr lang="en-US" dirty="0"/>
              <a:t>Joint Prob. </a:t>
            </a:r>
            <a:r>
              <a:rPr lang="en-US" dirty="0" err="1"/>
              <a:t>Distbn</a:t>
            </a:r>
            <a:r>
              <a:rPr lang="en-US" dirty="0"/>
              <a:t>. P(</a:t>
            </a:r>
            <a:r>
              <a:rPr lang="en-US" dirty="0" err="1"/>
              <a:t>x,y</a:t>
            </a:r>
            <a:r>
              <a:rPr lang="en-US" dirty="0"/>
              <a:t>)</a:t>
            </a:r>
          </a:p>
        </p:txBody>
      </p:sp>
      <p:sp>
        <p:nvSpPr>
          <p:cNvPr id="24" name="TextBox 23">
            <a:extLst>
              <a:ext uri="{FF2B5EF4-FFF2-40B4-BE49-F238E27FC236}">
                <a16:creationId xmlns:a16="http://schemas.microsoft.com/office/drawing/2014/main" id="{95C67FFE-5AD3-4713-BB6A-9ACF5EEFF24B}"/>
              </a:ext>
            </a:extLst>
          </p:cNvPr>
          <p:cNvSpPr txBox="1"/>
          <p:nvPr/>
        </p:nvSpPr>
        <p:spPr>
          <a:xfrm>
            <a:off x="7834897" y="3592736"/>
            <a:ext cx="1445328" cy="923330"/>
          </a:xfrm>
          <a:prstGeom prst="rect">
            <a:avLst/>
          </a:prstGeom>
          <a:noFill/>
        </p:spPr>
        <p:txBody>
          <a:bodyPr wrap="square" rtlCol="0">
            <a:spAutoFit/>
          </a:bodyPr>
          <a:lstStyle/>
          <a:p>
            <a:r>
              <a:rPr lang="en-US" dirty="0"/>
              <a:t>Marginal Prob. </a:t>
            </a:r>
            <a:r>
              <a:rPr lang="en-US" dirty="0" err="1"/>
              <a:t>Distbn</a:t>
            </a:r>
            <a:r>
              <a:rPr lang="en-US" dirty="0"/>
              <a:t>. P(x), P(y)</a:t>
            </a:r>
          </a:p>
        </p:txBody>
      </p:sp>
      <p:cxnSp>
        <p:nvCxnSpPr>
          <p:cNvPr id="25" name="Connector: Elbow 24">
            <a:extLst>
              <a:ext uri="{FF2B5EF4-FFF2-40B4-BE49-F238E27FC236}">
                <a16:creationId xmlns:a16="http://schemas.microsoft.com/office/drawing/2014/main" id="{956F39C8-A3A0-4BB6-B304-4343E13B1475}"/>
              </a:ext>
            </a:extLst>
          </p:cNvPr>
          <p:cNvCxnSpPr>
            <a:cxnSpLocks/>
          </p:cNvCxnSpPr>
          <p:nvPr/>
        </p:nvCxnSpPr>
        <p:spPr>
          <a:xfrm rot="5400000">
            <a:off x="10196849" y="4401678"/>
            <a:ext cx="1291714" cy="1243491"/>
          </a:xfrm>
          <a:prstGeom prst="bentConnector3">
            <a:avLst>
              <a:gd name="adj1" fmla="val 995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758E54-94A0-4096-96C8-F1C957A77B45}"/>
              </a:ext>
            </a:extLst>
          </p:cNvPr>
          <p:cNvCxnSpPr>
            <a:cxnSpLocks/>
          </p:cNvCxnSpPr>
          <p:nvPr/>
        </p:nvCxnSpPr>
        <p:spPr>
          <a:xfrm>
            <a:off x="8432800" y="4543915"/>
            <a:ext cx="866394" cy="398445"/>
          </a:xfrm>
          <a:prstGeom prst="bentConnector3">
            <a:avLst>
              <a:gd name="adj1" fmla="val 7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EC137F-C405-4B83-97BB-A60669E1473F}"/>
              </a:ext>
            </a:extLst>
          </p:cNvPr>
          <p:cNvCxnSpPr>
            <a:cxnSpLocks/>
          </p:cNvCxnSpPr>
          <p:nvPr/>
        </p:nvCxnSpPr>
        <p:spPr>
          <a:xfrm>
            <a:off x="8025047" y="4543915"/>
            <a:ext cx="2332140" cy="186967"/>
          </a:xfrm>
          <a:prstGeom prst="bentConnector3">
            <a:avLst>
              <a:gd name="adj1" fmla="val -53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AD8278E-8A08-413A-A696-25627741A894}"/>
              </a:ext>
            </a:extLst>
          </p:cNvPr>
          <p:cNvSpPr txBox="1"/>
          <p:nvPr/>
        </p:nvSpPr>
        <p:spPr>
          <a:xfrm>
            <a:off x="8557561" y="6340455"/>
            <a:ext cx="426720" cy="461665"/>
          </a:xfrm>
          <a:prstGeom prst="rect">
            <a:avLst/>
          </a:prstGeom>
          <a:noFill/>
        </p:spPr>
        <p:txBody>
          <a:bodyPr wrap="square" rtlCol="0">
            <a:spAutoFit/>
          </a:bodyPr>
          <a:lstStyle/>
          <a:p>
            <a:r>
              <a:rPr lang="en-US" sz="2400" dirty="0"/>
              <a:t>X</a:t>
            </a:r>
          </a:p>
        </p:txBody>
      </p:sp>
      <p:sp>
        <p:nvSpPr>
          <p:cNvPr id="44" name="TextBox 43">
            <a:extLst>
              <a:ext uri="{FF2B5EF4-FFF2-40B4-BE49-F238E27FC236}">
                <a16:creationId xmlns:a16="http://schemas.microsoft.com/office/drawing/2014/main" id="{13B822CE-33E7-4F35-BCB4-F94FA6B3686B}"/>
              </a:ext>
            </a:extLst>
          </p:cNvPr>
          <p:cNvSpPr txBox="1"/>
          <p:nvPr/>
        </p:nvSpPr>
        <p:spPr>
          <a:xfrm>
            <a:off x="11138201" y="6303638"/>
            <a:ext cx="426720" cy="461665"/>
          </a:xfrm>
          <a:prstGeom prst="rect">
            <a:avLst/>
          </a:prstGeom>
          <a:noFill/>
        </p:spPr>
        <p:txBody>
          <a:bodyPr wrap="square" rtlCol="0">
            <a:spAutoFit/>
          </a:bodyPr>
          <a:lstStyle/>
          <a:p>
            <a:r>
              <a:rPr lang="en-US" sz="2400" dirty="0"/>
              <a:t>Y</a:t>
            </a:r>
          </a:p>
        </p:txBody>
      </p:sp>
      <p:sp>
        <p:nvSpPr>
          <p:cNvPr id="50" name="Oval 49">
            <a:extLst>
              <a:ext uri="{FF2B5EF4-FFF2-40B4-BE49-F238E27FC236}">
                <a16:creationId xmlns:a16="http://schemas.microsoft.com/office/drawing/2014/main" id="{2D174DC8-050E-4016-BF9F-EA91896ACCBE}"/>
              </a:ext>
            </a:extLst>
          </p:cNvPr>
          <p:cNvSpPr/>
          <p:nvPr/>
        </p:nvSpPr>
        <p:spPr>
          <a:xfrm>
            <a:off x="9471955" y="2063149"/>
            <a:ext cx="111760" cy="65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409C5E7-A519-4BDF-A3D9-94ECB68BD75D}"/>
              </a:ext>
            </a:extLst>
          </p:cNvPr>
          <p:cNvSpPr txBox="1"/>
          <p:nvPr/>
        </p:nvSpPr>
        <p:spPr>
          <a:xfrm flipH="1">
            <a:off x="11055310" y="1068293"/>
            <a:ext cx="1080182" cy="646331"/>
          </a:xfrm>
          <a:prstGeom prst="rect">
            <a:avLst/>
          </a:prstGeom>
          <a:noFill/>
        </p:spPr>
        <p:txBody>
          <a:bodyPr wrap="square" rtlCol="0">
            <a:spAutoFit/>
          </a:bodyPr>
          <a:lstStyle/>
          <a:p>
            <a:r>
              <a:rPr lang="en-US" dirty="0"/>
              <a:t>Outlier / Anomaly</a:t>
            </a:r>
          </a:p>
        </p:txBody>
      </p:sp>
      <p:cxnSp>
        <p:nvCxnSpPr>
          <p:cNvPr id="53" name="Connector: Elbow 52">
            <a:extLst>
              <a:ext uri="{FF2B5EF4-FFF2-40B4-BE49-F238E27FC236}">
                <a16:creationId xmlns:a16="http://schemas.microsoft.com/office/drawing/2014/main" id="{F140BF33-8E98-4117-A889-A0C6233B96AB}"/>
              </a:ext>
            </a:extLst>
          </p:cNvPr>
          <p:cNvCxnSpPr>
            <a:cxnSpLocks/>
            <a:stCxn id="50" idx="6"/>
          </p:cNvCxnSpPr>
          <p:nvPr/>
        </p:nvCxnSpPr>
        <p:spPr>
          <a:xfrm flipV="1">
            <a:off x="9583715" y="1228329"/>
            <a:ext cx="1423630" cy="867624"/>
          </a:xfrm>
          <a:prstGeom prst="bentConnector3">
            <a:avLst>
              <a:gd name="adj1" fmla="val 2859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58B3560-0700-417A-AC9B-037A0F8E48BD}"/>
              </a:ext>
            </a:extLst>
          </p:cNvPr>
          <p:cNvSpPr txBox="1"/>
          <p:nvPr/>
        </p:nvSpPr>
        <p:spPr>
          <a:xfrm>
            <a:off x="3728720" y="1453190"/>
            <a:ext cx="1107440" cy="1569660"/>
          </a:xfrm>
          <a:prstGeom prst="rect">
            <a:avLst/>
          </a:prstGeom>
          <a:noFill/>
        </p:spPr>
        <p:txBody>
          <a:bodyPr wrap="square" rtlCol="0">
            <a:spAutoFit/>
          </a:bodyPr>
          <a:lstStyle/>
          <a:p>
            <a:r>
              <a:rPr lang="en-US" sz="1600" b="1" dirty="0">
                <a:solidFill>
                  <a:srgbClr val="FF0000"/>
                </a:solidFill>
              </a:rPr>
              <a:t>Note: </a:t>
            </a:r>
            <a:r>
              <a:rPr lang="en-US" sz="1600" dirty="0"/>
              <a:t>p(x=9) &gt; 0 p(y=1) &gt; 0 but </a:t>
            </a:r>
          </a:p>
          <a:p>
            <a:r>
              <a:rPr lang="en-US" sz="1600" dirty="0"/>
              <a:t>p(x=9, y=1) = 0 !</a:t>
            </a:r>
          </a:p>
        </p:txBody>
      </p:sp>
      <p:sp>
        <p:nvSpPr>
          <p:cNvPr id="68" name="TextBox 67">
            <a:extLst>
              <a:ext uri="{FF2B5EF4-FFF2-40B4-BE49-F238E27FC236}">
                <a16:creationId xmlns:a16="http://schemas.microsoft.com/office/drawing/2014/main" id="{0BC23BCA-73E7-4AE0-9012-3DE399EC0B57}"/>
              </a:ext>
            </a:extLst>
          </p:cNvPr>
          <p:cNvSpPr txBox="1"/>
          <p:nvPr/>
        </p:nvSpPr>
        <p:spPr>
          <a:xfrm>
            <a:off x="4642350" y="1201326"/>
            <a:ext cx="1615440" cy="369332"/>
          </a:xfrm>
          <a:prstGeom prst="rect">
            <a:avLst/>
          </a:prstGeom>
          <a:noFill/>
        </p:spPr>
        <p:txBody>
          <a:bodyPr wrap="square" rtlCol="0">
            <a:spAutoFit/>
          </a:bodyPr>
          <a:lstStyle/>
          <a:p>
            <a:r>
              <a:rPr lang="en-US" dirty="0">
                <a:solidFill>
                  <a:schemeClr val="bg2">
                    <a:lumMod val="50000"/>
                  </a:schemeClr>
                </a:solidFill>
              </a:rPr>
              <a:t>marginal prob.</a:t>
            </a:r>
          </a:p>
        </p:txBody>
      </p:sp>
      <p:sp>
        <p:nvSpPr>
          <p:cNvPr id="70" name="TextBox 69">
            <a:extLst>
              <a:ext uri="{FF2B5EF4-FFF2-40B4-BE49-F238E27FC236}">
                <a16:creationId xmlns:a16="http://schemas.microsoft.com/office/drawing/2014/main" id="{AED13765-B314-46FF-836E-7088591AA4AE}"/>
              </a:ext>
            </a:extLst>
          </p:cNvPr>
          <p:cNvSpPr txBox="1"/>
          <p:nvPr/>
        </p:nvSpPr>
        <p:spPr>
          <a:xfrm>
            <a:off x="106680" y="3629566"/>
            <a:ext cx="1615440" cy="369332"/>
          </a:xfrm>
          <a:prstGeom prst="rect">
            <a:avLst/>
          </a:prstGeom>
          <a:noFill/>
        </p:spPr>
        <p:txBody>
          <a:bodyPr wrap="square" rtlCol="0">
            <a:spAutoFit/>
          </a:bodyPr>
          <a:lstStyle/>
          <a:p>
            <a:r>
              <a:rPr lang="en-US" dirty="0">
                <a:solidFill>
                  <a:schemeClr val="bg2">
                    <a:lumMod val="50000"/>
                  </a:schemeClr>
                </a:solidFill>
              </a:rPr>
              <a:t>marginal prob.</a:t>
            </a:r>
          </a:p>
        </p:txBody>
      </p:sp>
      <p:sp>
        <p:nvSpPr>
          <p:cNvPr id="71" name="TextBox 70">
            <a:extLst>
              <a:ext uri="{FF2B5EF4-FFF2-40B4-BE49-F238E27FC236}">
                <a16:creationId xmlns:a16="http://schemas.microsoft.com/office/drawing/2014/main" id="{D18F357B-7E81-4EB1-913E-1AAB96E90466}"/>
              </a:ext>
            </a:extLst>
          </p:cNvPr>
          <p:cNvSpPr txBox="1"/>
          <p:nvPr/>
        </p:nvSpPr>
        <p:spPr>
          <a:xfrm>
            <a:off x="904240" y="1262286"/>
            <a:ext cx="1208270" cy="369332"/>
          </a:xfrm>
          <a:prstGeom prst="rect">
            <a:avLst/>
          </a:prstGeom>
          <a:noFill/>
        </p:spPr>
        <p:txBody>
          <a:bodyPr wrap="square" rtlCol="0">
            <a:spAutoFit/>
          </a:bodyPr>
          <a:lstStyle/>
          <a:p>
            <a:r>
              <a:rPr lang="en-US" dirty="0">
                <a:solidFill>
                  <a:schemeClr val="bg2">
                    <a:lumMod val="50000"/>
                  </a:schemeClr>
                </a:solidFill>
              </a:rPr>
              <a:t>joint prob.</a:t>
            </a:r>
          </a:p>
        </p:txBody>
      </p:sp>
      <p:sp>
        <p:nvSpPr>
          <p:cNvPr id="72" name="TextBox 71">
            <a:extLst>
              <a:ext uri="{FF2B5EF4-FFF2-40B4-BE49-F238E27FC236}">
                <a16:creationId xmlns:a16="http://schemas.microsoft.com/office/drawing/2014/main" id="{E700D495-AF59-41FC-A30B-37BF4C6B149A}"/>
              </a:ext>
            </a:extLst>
          </p:cNvPr>
          <p:cNvSpPr txBox="1"/>
          <p:nvPr/>
        </p:nvSpPr>
        <p:spPr>
          <a:xfrm>
            <a:off x="4074160" y="3619406"/>
            <a:ext cx="1803400" cy="369332"/>
          </a:xfrm>
          <a:prstGeom prst="rect">
            <a:avLst/>
          </a:prstGeom>
          <a:noFill/>
        </p:spPr>
        <p:txBody>
          <a:bodyPr wrap="square" rtlCol="0">
            <a:spAutoFit/>
          </a:bodyPr>
          <a:lstStyle/>
          <a:p>
            <a:r>
              <a:rPr lang="en-US" dirty="0">
                <a:solidFill>
                  <a:schemeClr val="bg2">
                    <a:lumMod val="50000"/>
                  </a:schemeClr>
                </a:solidFill>
              </a:rPr>
              <a:t>conditional prob.</a:t>
            </a:r>
          </a:p>
        </p:txBody>
      </p:sp>
      <p:sp>
        <p:nvSpPr>
          <p:cNvPr id="69" name="TextBox 68">
            <a:extLst>
              <a:ext uri="{FF2B5EF4-FFF2-40B4-BE49-F238E27FC236}">
                <a16:creationId xmlns:a16="http://schemas.microsoft.com/office/drawing/2014/main" id="{D47D230C-77CB-421E-AA40-6DE4D7B491C7}"/>
              </a:ext>
            </a:extLst>
          </p:cNvPr>
          <p:cNvSpPr txBox="1"/>
          <p:nvPr/>
        </p:nvSpPr>
        <p:spPr>
          <a:xfrm>
            <a:off x="193040" y="2296160"/>
            <a:ext cx="568960" cy="307777"/>
          </a:xfrm>
          <a:prstGeom prst="rect">
            <a:avLst/>
          </a:prstGeom>
          <a:noFill/>
        </p:spPr>
        <p:txBody>
          <a:bodyPr wrap="square" rtlCol="0">
            <a:spAutoFit/>
          </a:bodyPr>
          <a:lstStyle/>
          <a:p>
            <a:r>
              <a:rPr lang="en-US" sz="1400" dirty="0"/>
              <a:t>N=60</a:t>
            </a:r>
          </a:p>
        </p:txBody>
      </p:sp>
      <p:sp>
        <p:nvSpPr>
          <p:cNvPr id="73" name="TextBox 72">
            <a:extLst>
              <a:ext uri="{FF2B5EF4-FFF2-40B4-BE49-F238E27FC236}">
                <a16:creationId xmlns:a16="http://schemas.microsoft.com/office/drawing/2014/main" id="{A06832A7-3255-43EF-A571-448194B1C0AC}"/>
              </a:ext>
            </a:extLst>
          </p:cNvPr>
          <p:cNvSpPr txBox="1"/>
          <p:nvPr/>
        </p:nvSpPr>
        <p:spPr>
          <a:xfrm>
            <a:off x="883920" y="3093970"/>
            <a:ext cx="219889" cy="307777"/>
          </a:xfrm>
          <a:prstGeom prst="rect">
            <a:avLst/>
          </a:prstGeom>
          <a:noFill/>
        </p:spPr>
        <p:txBody>
          <a:bodyPr wrap="square" rtlCol="0">
            <a:spAutoFit/>
          </a:bodyPr>
          <a:lstStyle/>
          <a:p>
            <a:r>
              <a:rPr lang="en-US" sz="1400" dirty="0"/>
              <a:t>3</a:t>
            </a:r>
          </a:p>
        </p:txBody>
      </p:sp>
      <p:sp>
        <p:nvSpPr>
          <p:cNvPr id="75" name="TextBox 74">
            <a:extLst>
              <a:ext uri="{FF2B5EF4-FFF2-40B4-BE49-F238E27FC236}">
                <a16:creationId xmlns:a16="http://schemas.microsoft.com/office/drawing/2014/main" id="{4A49750D-0CEE-467C-92C7-F89E947E62D2}"/>
              </a:ext>
            </a:extLst>
          </p:cNvPr>
          <p:cNvSpPr txBox="1"/>
          <p:nvPr/>
        </p:nvSpPr>
        <p:spPr>
          <a:xfrm>
            <a:off x="1181566" y="3091948"/>
            <a:ext cx="267683" cy="307777"/>
          </a:xfrm>
          <a:prstGeom prst="rect">
            <a:avLst/>
          </a:prstGeom>
          <a:noFill/>
        </p:spPr>
        <p:txBody>
          <a:bodyPr wrap="square" rtlCol="0">
            <a:spAutoFit/>
          </a:bodyPr>
          <a:lstStyle/>
          <a:p>
            <a:r>
              <a:rPr lang="en-US" sz="1400" dirty="0"/>
              <a:t>6</a:t>
            </a:r>
          </a:p>
        </p:txBody>
      </p:sp>
      <p:sp>
        <p:nvSpPr>
          <p:cNvPr id="76" name="TextBox 75">
            <a:extLst>
              <a:ext uri="{FF2B5EF4-FFF2-40B4-BE49-F238E27FC236}">
                <a16:creationId xmlns:a16="http://schemas.microsoft.com/office/drawing/2014/main" id="{EF2CE474-2F01-4938-96C5-BA580A013A0B}"/>
              </a:ext>
            </a:extLst>
          </p:cNvPr>
          <p:cNvSpPr txBox="1"/>
          <p:nvPr/>
        </p:nvSpPr>
        <p:spPr>
          <a:xfrm>
            <a:off x="1506686" y="3102108"/>
            <a:ext cx="267683" cy="307777"/>
          </a:xfrm>
          <a:prstGeom prst="rect">
            <a:avLst/>
          </a:prstGeom>
          <a:noFill/>
        </p:spPr>
        <p:txBody>
          <a:bodyPr wrap="square" rtlCol="0">
            <a:spAutoFit/>
          </a:bodyPr>
          <a:lstStyle/>
          <a:p>
            <a:r>
              <a:rPr lang="en-US" sz="1400" dirty="0"/>
              <a:t>8</a:t>
            </a:r>
          </a:p>
        </p:txBody>
      </p:sp>
      <p:sp>
        <p:nvSpPr>
          <p:cNvPr id="77" name="TextBox 76">
            <a:extLst>
              <a:ext uri="{FF2B5EF4-FFF2-40B4-BE49-F238E27FC236}">
                <a16:creationId xmlns:a16="http://schemas.microsoft.com/office/drawing/2014/main" id="{9FC6280C-D92D-4EC8-95E1-CF640E1C152F}"/>
              </a:ext>
            </a:extLst>
          </p:cNvPr>
          <p:cNvSpPr txBox="1"/>
          <p:nvPr/>
        </p:nvSpPr>
        <p:spPr>
          <a:xfrm>
            <a:off x="1831806" y="3102108"/>
            <a:ext cx="267683" cy="307777"/>
          </a:xfrm>
          <a:prstGeom prst="rect">
            <a:avLst/>
          </a:prstGeom>
          <a:noFill/>
        </p:spPr>
        <p:txBody>
          <a:bodyPr wrap="square" rtlCol="0">
            <a:spAutoFit/>
          </a:bodyPr>
          <a:lstStyle/>
          <a:p>
            <a:r>
              <a:rPr lang="en-US" sz="1400" dirty="0"/>
              <a:t>9</a:t>
            </a:r>
          </a:p>
        </p:txBody>
      </p:sp>
      <p:sp>
        <p:nvSpPr>
          <p:cNvPr id="78" name="TextBox 77">
            <a:extLst>
              <a:ext uri="{FF2B5EF4-FFF2-40B4-BE49-F238E27FC236}">
                <a16:creationId xmlns:a16="http://schemas.microsoft.com/office/drawing/2014/main" id="{3FECD050-9FB9-49FF-B5FA-B04A1D79BC26}"/>
              </a:ext>
            </a:extLst>
          </p:cNvPr>
          <p:cNvSpPr txBox="1"/>
          <p:nvPr/>
        </p:nvSpPr>
        <p:spPr>
          <a:xfrm>
            <a:off x="2156926" y="3102108"/>
            <a:ext cx="267683" cy="307777"/>
          </a:xfrm>
          <a:prstGeom prst="rect">
            <a:avLst/>
          </a:prstGeom>
          <a:noFill/>
        </p:spPr>
        <p:txBody>
          <a:bodyPr wrap="square" rtlCol="0">
            <a:spAutoFit/>
          </a:bodyPr>
          <a:lstStyle/>
          <a:p>
            <a:r>
              <a:rPr lang="en-US" sz="1400" dirty="0"/>
              <a:t>5</a:t>
            </a:r>
          </a:p>
        </p:txBody>
      </p:sp>
      <p:sp>
        <p:nvSpPr>
          <p:cNvPr id="79" name="TextBox 78">
            <a:extLst>
              <a:ext uri="{FF2B5EF4-FFF2-40B4-BE49-F238E27FC236}">
                <a16:creationId xmlns:a16="http://schemas.microsoft.com/office/drawing/2014/main" id="{127B5FC4-55F2-4E1A-A3A6-8A5A580555E7}"/>
              </a:ext>
            </a:extLst>
          </p:cNvPr>
          <p:cNvSpPr txBox="1"/>
          <p:nvPr/>
        </p:nvSpPr>
        <p:spPr>
          <a:xfrm>
            <a:off x="2543006" y="3102108"/>
            <a:ext cx="267683" cy="307777"/>
          </a:xfrm>
          <a:prstGeom prst="rect">
            <a:avLst/>
          </a:prstGeom>
          <a:noFill/>
        </p:spPr>
        <p:txBody>
          <a:bodyPr wrap="square" rtlCol="0">
            <a:spAutoFit/>
          </a:bodyPr>
          <a:lstStyle/>
          <a:p>
            <a:r>
              <a:rPr lang="en-US" sz="1400" dirty="0"/>
              <a:t>3</a:t>
            </a:r>
          </a:p>
        </p:txBody>
      </p:sp>
      <p:sp>
        <p:nvSpPr>
          <p:cNvPr id="80" name="TextBox 79">
            <a:extLst>
              <a:ext uri="{FF2B5EF4-FFF2-40B4-BE49-F238E27FC236}">
                <a16:creationId xmlns:a16="http://schemas.microsoft.com/office/drawing/2014/main" id="{C2D63DDE-B631-4147-A1AE-819CEACECEFD}"/>
              </a:ext>
            </a:extLst>
          </p:cNvPr>
          <p:cNvSpPr txBox="1"/>
          <p:nvPr/>
        </p:nvSpPr>
        <p:spPr>
          <a:xfrm>
            <a:off x="2827486" y="3102108"/>
            <a:ext cx="267683" cy="307777"/>
          </a:xfrm>
          <a:prstGeom prst="rect">
            <a:avLst/>
          </a:prstGeom>
          <a:noFill/>
        </p:spPr>
        <p:txBody>
          <a:bodyPr wrap="square" rtlCol="0">
            <a:spAutoFit/>
          </a:bodyPr>
          <a:lstStyle/>
          <a:p>
            <a:r>
              <a:rPr lang="en-US" sz="1400" dirty="0"/>
              <a:t>1</a:t>
            </a:r>
          </a:p>
        </p:txBody>
      </p:sp>
      <p:sp>
        <p:nvSpPr>
          <p:cNvPr id="81" name="TextBox 80">
            <a:extLst>
              <a:ext uri="{FF2B5EF4-FFF2-40B4-BE49-F238E27FC236}">
                <a16:creationId xmlns:a16="http://schemas.microsoft.com/office/drawing/2014/main" id="{5AD0A066-2ACE-4C1B-BFE8-36B8439340EB}"/>
              </a:ext>
            </a:extLst>
          </p:cNvPr>
          <p:cNvSpPr txBox="1"/>
          <p:nvPr/>
        </p:nvSpPr>
        <p:spPr>
          <a:xfrm>
            <a:off x="3152606" y="3102108"/>
            <a:ext cx="267683" cy="307777"/>
          </a:xfrm>
          <a:prstGeom prst="rect">
            <a:avLst/>
          </a:prstGeom>
          <a:noFill/>
        </p:spPr>
        <p:txBody>
          <a:bodyPr wrap="square" rtlCol="0">
            <a:spAutoFit/>
          </a:bodyPr>
          <a:lstStyle/>
          <a:p>
            <a:r>
              <a:rPr lang="en-US" sz="1400" dirty="0"/>
              <a:t>0</a:t>
            </a:r>
          </a:p>
        </p:txBody>
      </p:sp>
      <p:sp>
        <p:nvSpPr>
          <p:cNvPr id="82" name="TextBox 81">
            <a:extLst>
              <a:ext uri="{FF2B5EF4-FFF2-40B4-BE49-F238E27FC236}">
                <a16:creationId xmlns:a16="http://schemas.microsoft.com/office/drawing/2014/main" id="{43D40870-DF0A-4001-9825-C532BD6DF19E}"/>
              </a:ext>
            </a:extLst>
          </p:cNvPr>
          <p:cNvSpPr txBox="1"/>
          <p:nvPr/>
        </p:nvSpPr>
        <p:spPr>
          <a:xfrm>
            <a:off x="3487886" y="3102108"/>
            <a:ext cx="267683" cy="307777"/>
          </a:xfrm>
          <a:prstGeom prst="rect">
            <a:avLst/>
          </a:prstGeom>
          <a:noFill/>
        </p:spPr>
        <p:txBody>
          <a:bodyPr wrap="square" rtlCol="0">
            <a:spAutoFit/>
          </a:bodyPr>
          <a:lstStyle/>
          <a:p>
            <a:r>
              <a:rPr lang="en-US" sz="1400" dirty="0"/>
              <a:t>0</a:t>
            </a:r>
          </a:p>
        </p:txBody>
      </p:sp>
      <p:sp>
        <p:nvSpPr>
          <p:cNvPr id="83" name="TextBox 82">
            <a:extLst>
              <a:ext uri="{FF2B5EF4-FFF2-40B4-BE49-F238E27FC236}">
                <a16:creationId xmlns:a16="http://schemas.microsoft.com/office/drawing/2014/main" id="{9D61A658-8A3B-489D-89FB-C78DA21A26A8}"/>
              </a:ext>
            </a:extLst>
          </p:cNvPr>
          <p:cNvSpPr txBox="1"/>
          <p:nvPr/>
        </p:nvSpPr>
        <p:spPr>
          <a:xfrm>
            <a:off x="883920" y="1539490"/>
            <a:ext cx="219889" cy="307777"/>
          </a:xfrm>
          <a:prstGeom prst="rect">
            <a:avLst/>
          </a:prstGeom>
          <a:noFill/>
        </p:spPr>
        <p:txBody>
          <a:bodyPr wrap="square" rtlCol="0">
            <a:spAutoFit/>
          </a:bodyPr>
          <a:lstStyle/>
          <a:p>
            <a:r>
              <a:rPr lang="en-US" sz="1400" dirty="0"/>
              <a:t>0</a:t>
            </a:r>
          </a:p>
        </p:txBody>
      </p:sp>
      <p:sp>
        <p:nvSpPr>
          <p:cNvPr id="84" name="TextBox 83">
            <a:extLst>
              <a:ext uri="{FF2B5EF4-FFF2-40B4-BE49-F238E27FC236}">
                <a16:creationId xmlns:a16="http://schemas.microsoft.com/office/drawing/2014/main" id="{8384475C-9BB5-48C4-84A5-498874D04D36}"/>
              </a:ext>
            </a:extLst>
          </p:cNvPr>
          <p:cNvSpPr txBox="1"/>
          <p:nvPr/>
        </p:nvSpPr>
        <p:spPr>
          <a:xfrm>
            <a:off x="1181566" y="1537468"/>
            <a:ext cx="267683" cy="307777"/>
          </a:xfrm>
          <a:prstGeom prst="rect">
            <a:avLst/>
          </a:prstGeom>
          <a:noFill/>
        </p:spPr>
        <p:txBody>
          <a:bodyPr wrap="square" rtlCol="0">
            <a:spAutoFit/>
          </a:bodyPr>
          <a:lstStyle/>
          <a:p>
            <a:r>
              <a:rPr lang="en-US" sz="1400" dirty="0"/>
              <a:t>0</a:t>
            </a:r>
          </a:p>
        </p:txBody>
      </p:sp>
      <p:sp>
        <p:nvSpPr>
          <p:cNvPr id="85" name="TextBox 84">
            <a:extLst>
              <a:ext uri="{FF2B5EF4-FFF2-40B4-BE49-F238E27FC236}">
                <a16:creationId xmlns:a16="http://schemas.microsoft.com/office/drawing/2014/main" id="{1515909D-1135-46C1-833D-325D9A150C1B}"/>
              </a:ext>
            </a:extLst>
          </p:cNvPr>
          <p:cNvSpPr txBox="1"/>
          <p:nvPr/>
        </p:nvSpPr>
        <p:spPr>
          <a:xfrm>
            <a:off x="1506686" y="1547628"/>
            <a:ext cx="267683" cy="307777"/>
          </a:xfrm>
          <a:prstGeom prst="rect">
            <a:avLst/>
          </a:prstGeom>
          <a:noFill/>
        </p:spPr>
        <p:txBody>
          <a:bodyPr wrap="square" rtlCol="0">
            <a:spAutoFit/>
          </a:bodyPr>
          <a:lstStyle/>
          <a:p>
            <a:r>
              <a:rPr lang="en-US" sz="1400" dirty="0"/>
              <a:t>0</a:t>
            </a:r>
          </a:p>
        </p:txBody>
      </p:sp>
      <p:sp>
        <p:nvSpPr>
          <p:cNvPr id="86" name="TextBox 85">
            <a:extLst>
              <a:ext uri="{FF2B5EF4-FFF2-40B4-BE49-F238E27FC236}">
                <a16:creationId xmlns:a16="http://schemas.microsoft.com/office/drawing/2014/main" id="{E0B4F662-9115-4E23-96E8-53CCE645017C}"/>
              </a:ext>
            </a:extLst>
          </p:cNvPr>
          <p:cNvSpPr txBox="1"/>
          <p:nvPr/>
        </p:nvSpPr>
        <p:spPr>
          <a:xfrm>
            <a:off x="1831806" y="1547628"/>
            <a:ext cx="267683" cy="307777"/>
          </a:xfrm>
          <a:prstGeom prst="rect">
            <a:avLst/>
          </a:prstGeom>
          <a:noFill/>
        </p:spPr>
        <p:txBody>
          <a:bodyPr wrap="square" rtlCol="0">
            <a:spAutoFit/>
          </a:bodyPr>
          <a:lstStyle/>
          <a:p>
            <a:r>
              <a:rPr lang="en-US" sz="1400" dirty="0"/>
              <a:t>1</a:t>
            </a:r>
          </a:p>
        </p:txBody>
      </p:sp>
      <p:sp>
        <p:nvSpPr>
          <p:cNvPr id="87" name="TextBox 86">
            <a:extLst>
              <a:ext uri="{FF2B5EF4-FFF2-40B4-BE49-F238E27FC236}">
                <a16:creationId xmlns:a16="http://schemas.microsoft.com/office/drawing/2014/main" id="{FFC6F3DE-7DB1-4996-ACB5-98F68F34931A}"/>
              </a:ext>
            </a:extLst>
          </p:cNvPr>
          <p:cNvSpPr txBox="1"/>
          <p:nvPr/>
        </p:nvSpPr>
        <p:spPr>
          <a:xfrm>
            <a:off x="2156926" y="1547628"/>
            <a:ext cx="267683" cy="307777"/>
          </a:xfrm>
          <a:prstGeom prst="rect">
            <a:avLst/>
          </a:prstGeom>
          <a:noFill/>
        </p:spPr>
        <p:txBody>
          <a:bodyPr wrap="square" rtlCol="0">
            <a:spAutoFit/>
          </a:bodyPr>
          <a:lstStyle/>
          <a:p>
            <a:r>
              <a:rPr lang="en-US" sz="1400" dirty="0"/>
              <a:t>4</a:t>
            </a:r>
          </a:p>
        </p:txBody>
      </p:sp>
      <p:sp>
        <p:nvSpPr>
          <p:cNvPr id="88" name="TextBox 87">
            <a:extLst>
              <a:ext uri="{FF2B5EF4-FFF2-40B4-BE49-F238E27FC236}">
                <a16:creationId xmlns:a16="http://schemas.microsoft.com/office/drawing/2014/main" id="{9656A418-ACAC-463A-AB47-1935A00C83EE}"/>
              </a:ext>
            </a:extLst>
          </p:cNvPr>
          <p:cNvSpPr txBox="1"/>
          <p:nvPr/>
        </p:nvSpPr>
        <p:spPr>
          <a:xfrm>
            <a:off x="2543006" y="1547628"/>
            <a:ext cx="267683" cy="307777"/>
          </a:xfrm>
          <a:prstGeom prst="rect">
            <a:avLst/>
          </a:prstGeom>
          <a:noFill/>
        </p:spPr>
        <p:txBody>
          <a:bodyPr wrap="square" rtlCol="0">
            <a:spAutoFit/>
          </a:bodyPr>
          <a:lstStyle/>
          <a:p>
            <a:r>
              <a:rPr lang="en-US" sz="1400" dirty="0"/>
              <a:t>5</a:t>
            </a:r>
          </a:p>
        </p:txBody>
      </p:sp>
      <p:sp>
        <p:nvSpPr>
          <p:cNvPr id="89" name="TextBox 88">
            <a:extLst>
              <a:ext uri="{FF2B5EF4-FFF2-40B4-BE49-F238E27FC236}">
                <a16:creationId xmlns:a16="http://schemas.microsoft.com/office/drawing/2014/main" id="{0CC74254-99B1-48D2-AC09-4611EDFE4385}"/>
              </a:ext>
            </a:extLst>
          </p:cNvPr>
          <p:cNvSpPr txBox="1"/>
          <p:nvPr/>
        </p:nvSpPr>
        <p:spPr>
          <a:xfrm>
            <a:off x="2827486" y="1547628"/>
            <a:ext cx="267683" cy="307777"/>
          </a:xfrm>
          <a:prstGeom prst="rect">
            <a:avLst/>
          </a:prstGeom>
          <a:noFill/>
        </p:spPr>
        <p:txBody>
          <a:bodyPr wrap="square" rtlCol="0">
            <a:spAutoFit/>
          </a:bodyPr>
          <a:lstStyle/>
          <a:p>
            <a:r>
              <a:rPr lang="en-US" sz="1400" dirty="0"/>
              <a:t>8</a:t>
            </a:r>
          </a:p>
        </p:txBody>
      </p:sp>
      <p:sp>
        <p:nvSpPr>
          <p:cNvPr id="90" name="TextBox 89">
            <a:extLst>
              <a:ext uri="{FF2B5EF4-FFF2-40B4-BE49-F238E27FC236}">
                <a16:creationId xmlns:a16="http://schemas.microsoft.com/office/drawing/2014/main" id="{EA6EDFF6-A1F5-4E4F-9698-093F6C19B275}"/>
              </a:ext>
            </a:extLst>
          </p:cNvPr>
          <p:cNvSpPr txBox="1"/>
          <p:nvPr/>
        </p:nvSpPr>
        <p:spPr>
          <a:xfrm>
            <a:off x="3152606" y="1547628"/>
            <a:ext cx="267683" cy="307777"/>
          </a:xfrm>
          <a:prstGeom prst="rect">
            <a:avLst/>
          </a:prstGeom>
          <a:noFill/>
        </p:spPr>
        <p:txBody>
          <a:bodyPr wrap="square" rtlCol="0">
            <a:spAutoFit/>
          </a:bodyPr>
          <a:lstStyle/>
          <a:p>
            <a:r>
              <a:rPr lang="en-US" sz="1400" dirty="0"/>
              <a:t>5</a:t>
            </a:r>
          </a:p>
        </p:txBody>
      </p:sp>
      <p:sp>
        <p:nvSpPr>
          <p:cNvPr id="91" name="TextBox 90">
            <a:extLst>
              <a:ext uri="{FF2B5EF4-FFF2-40B4-BE49-F238E27FC236}">
                <a16:creationId xmlns:a16="http://schemas.microsoft.com/office/drawing/2014/main" id="{829C66D6-2A99-44B7-B390-FCCDF1BBBAE4}"/>
              </a:ext>
            </a:extLst>
          </p:cNvPr>
          <p:cNvSpPr txBox="1"/>
          <p:nvPr/>
        </p:nvSpPr>
        <p:spPr>
          <a:xfrm>
            <a:off x="3487886" y="1547628"/>
            <a:ext cx="267683" cy="307777"/>
          </a:xfrm>
          <a:prstGeom prst="rect">
            <a:avLst/>
          </a:prstGeom>
          <a:noFill/>
        </p:spPr>
        <p:txBody>
          <a:bodyPr wrap="square" rtlCol="0">
            <a:spAutoFit/>
          </a:bodyPr>
          <a:lstStyle/>
          <a:p>
            <a:r>
              <a:rPr lang="en-US" sz="1400" dirty="0"/>
              <a:t>2</a:t>
            </a:r>
          </a:p>
        </p:txBody>
      </p:sp>
      <p:sp>
        <p:nvSpPr>
          <p:cNvPr id="74" name="TextBox 73">
            <a:extLst>
              <a:ext uri="{FF2B5EF4-FFF2-40B4-BE49-F238E27FC236}">
                <a16:creationId xmlns:a16="http://schemas.microsoft.com/office/drawing/2014/main" id="{08F3E47B-E3DA-46DC-88B9-DF8F93A4A026}"/>
              </a:ext>
            </a:extLst>
          </p:cNvPr>
          <p:cNvSpPr txBox="1"/>
          <p:nvPr/>
        </p:nvSpPr>
        <p:spPr>
          <a:xfrm>
            <a:off x="815357" y="5032508"/>
            <a:ext cx="531326" cy="646331"/>
          </a:xfrm>
          <a:prstGeom prst="rect">
            <a:avLst/>
          </a:prstGeom>
          <a:noFill/>
        </p:spPr>
        <p:txBody>
          <a:bodyPr wrap="square" rtlCol="0">
            <a:spAutoFit/>
          </a:bodyPr>
          <a:lstStyle/>
          <a:p>
            <a:pPr algn="ctr"/>
            <a:r>
              <a:rPr lang="en-US" sz="1200" dirty="0"/>
              <a:t>3/60</a:t>
            </a:r>
          </a:p>
          <a:p>
            <a:pPr algn="ctr"/>
            <a:r>
              <a:rPr lang="en-US" sz="1200" dirty="0"/>
              <a:t>+</a:t>
            </a:r>
          </a:p>
          <a:p>
            <a:pPr algn="ctr"/>
            <a:r>
              <a:rPr lang="en-US" sz="1200" dirty="0"/>
              <a:t>0</a:t>
            </a:r>
          </a:p>
        </p:txBody>
      </p:sp>
      <p:sp>
        <p:nvSpPr>
          <p:cNvPr id="93" name="TextBox 92">
            <a:extLst>
              <a:ext uri="{FF2B5EF4-FFF2-40B4-BE49-F238E27FC236}">
                <a16:creationId xmlns:a16="http://schemas.microsoft.com/office/drawing/2014/main" id="{BE71ECCD-898E-4BAB-86FB-2E851336E0CB}"/>
              </a:ext>
            </a:extLst>
          </p:cNvPr>
          <p:cNvSpPr txBox="1"/>
          <p:nvPr/>
        </p:nvSpPr>
        <p:spPr>
          <a:xfrm>
            <a:off x="1113968" y="4593781"/>
            <a:ext cx="531326" cy="646331"/>
          </a:xfrm>
          <a:prstGeom prst="rect">
            <a:avLst/>
          </a:prstGeom>
          <a:noFill/>
        </p:spPr>
        <p:txBody>
          <a:bodyPr wrap="square" rtlCol="0">
            <a:spAutoFit/>
          </a:bodyPr>
          <a:lstStyle/>
          <a:p>
            <a:pPr algn="ctr"/>
            <a:r>
              <a:rPr lang="en-US" sz="1200" dirty="0"/>
              <a:t>6/60</a:t>
            </a:r>
          </a:p>
          <a:p>
            <a:pPr algn="ctr"/>
            <a:r>
              <a:rPr lang="en-US" sz="1200" dirty="0"/>
              <a:t>+</a:t>
            </a:r>
          </a:p>
          <a:p>
            <a:pPr algn="ctr"/>
            <a:r>
              <a:rPr lang="en-US" sz="1200" dirty="0"/>
              <a:t>0</a:t>
            </a:r>
          </a:p>
        </p:txBody>
      </p:sp>
      <p:sp>
        <p:nvSpPr>
          <p:cNvPr id="94" name="TextBox 93">
            <a:extLst>
              <a:ext uri="{FF2B5EF4-FFF2-40B4-BE49-F238E27FC236}">
                <a16:creationId xmlns:a16="http://schemas.microsoft.com/office/drawing/2014/main" id="{F570E372-1981-4872-B037-DAD8250D85B2}"/>
              </a:ext>
            </a:extLst>
          </p:cNvPr>
          <p:cNvSpPr txBox="1"/>
          <p:nvPr/>
        </p:nvSpPr>
        <p:spPr>
          <a:xfrm>
            <a:off x="1434321" y="4305133"/>
            <a:ext cx="531326" cy="646331"/>
          </a:xfrm>
          <a:prstGeom prst="rect">
            <a:avLst/>
          </a:prstGeom>
          <a:noFill/>
        </p:spPr>
        <p:txBody>
          <a:bodyPr wrap="square" rtlCol="0">
            <a:spAutoFit/>
          </a:bodyPr>
          <a:lstStyle/>
          <a:p>
            <a:pPr algn="ctr"/>
            <a:r>
              <a:rPr lang="en-US" sz="1200" dirty="0"/>
              <a:t>8/60</a:t>
            </a:r>
          </a:p>
          <a:p>
            <a:pPr algn="ctr"/>
            <a:r>
              <a:rPr lang="en-US" sz="1200" dirty="0"/>
              <a:t>+</a:t>
            </a:r>
          </a:p>
          <a:p>
            <a:pPr algn="ctr"/>
            <a:r>
              <a:rPr lang="en-US" sz="1200" dirty="0"/>
              <a:t>0</a:t>
            </a:r>
          </a:p>
        </p:txBody>
      </p:sp>
      <p:sp>
        <p:nvSpPr>
          <p:cNvPr id="95" name="TextBox 94">
            <a:extLst>
              <a:ext uri="{FF2B5EF4-FFF2-40B4-BE49-F238E27FC236}">
                <a16:creationId xmlns:a16="http://schemas.microsoft.com/office/drawing/2014/main" id="{F6F1D684-F238-45E1-AD1C-9CCBCFF25F18}"/>
              </a:ext>
            </a:extLst>
          </p:cNvPr>
          <p:cNvSpPr txBox="1"/>
          <p:nvPr/>
        </p:nvSpPr>
        <p:spPr>
          <a:xfrm>
            <a:off x="1759441" y="4000333"/>
            <a:ext cx="531326" cy="646331"/>
          </a:xfrm>
          <a:prstGeom prst="rect">
            <a:avLst/>
          </a:prstGeom>
          <a:noFill/>
        </p:spPr>
        <p:txBody>
          <a:bodyPr wrap="square" rtlCol="0">
            <a:spAutoFit/>
          </a:bodyPr>
          <a:lstStyle/>
          <a:p>
            <a:pPr algn="ctr"/>
            <a:r>
              <a:rPr lang="en-US" sz="1200" dirty="0"/>
              <a:t>9/60</a:t>
            </a:r>
          </a:p>
          <a:p>
            <a:pPr algn="ctr"/>
            <a:r>
              <a:rPr lang="en-US" sz="1200" dirty="0"/>
              <a:t>+</a:t>
            </a:r>
          </a:p>
          <a:p>
            <a:pPr algn="ctr"/>
            <a:r>
              <a:rPr lang="en-US" sz="1200" dirty="0"/>
              <a:t>1/60</a:t>
            </a:r>
          </a:p>
        </p:txBody>
      </p:sp>
      <p:sp>
        <p:nvSpPr>
          <p:cNvPr id="96" name="TextBox 95">
            <a:extLst>
              <a:ext uri="{FF2B5EF4-FFF2-40B4-BE49-F238E27FC236}">
                <a16:creationId xmlns:a16="http://schemas.microsoft.com/office/drawing/2014/main" id="{D9A63101-1649-4D79-93FD-9C4CC7F7412C}"/>
              </a:ext>
            </a:extLst>
          </p:cNvPr>
          <p:cNvSpPr txBox="1"/>
          <p:nvPr/>
        </p:nvSpPr>
        <p:spPr>
          <a:xfrm>
            <a:off x="2054081" y="4173053"/>
            <a:ext cx="531326" cy="646331"/>
          </a:xfrm>
          <a:prstGeom prst="rect">
            <a:avLst/>
          </a:prstGeom>
          <a:noFill/>
        </p:spPr>
        <p:txBody>
          <a:bodyPr wrap="square" rtlCol="0">
            <a:spAutoFit/>
          </a:bodyPr>
          <a:lstStyle/>
          <a:p>
            <a:pPr algn="ctr"/>
            <a:r>
              <a:rPr lang="en-US" sz="1200" dirty="0"/>
              <a:t>5/60</a:t>
            </a:r>
          </a:p>
          <a:p>
            <a:pPr algn="ctr"/>
            <a:r>
              <a:rPr lang="en-US" sz="1200" dirty="0"/>
              <a:t>+</a:t>
            </a:r>
          </a:p>
          <a:p>
            <a:pPr algn="ctr"/>
            <a:r>
              <a:rPr lang="en-US" sz="1200" dirty="0"/>
              <a:t>4/60</a:t>
            </a:r>
          </a:p>
        </p:txBody>
      </p:sp>
      <p:sp>
        <p:nvSpPr>
          <p:cNvPr id="97" name="TextBox 96">
            <a:extLst>
              <a:ext uri="{FF2B5EF4-FFF2-40B4-BE49-F238E27FC236}">
                <a16:creationId xmlns:a16="http://schemas.microsoft.com/office/drawing/2014/main" id="{B37D4B41-AB54-4118-8831-1190C2EB21DF}"/>
              </a:ext>
            </a:extLst>
          </p:cNvPr>
          <p:cNvSpPr txBox="1"/>
          <p:nvPr/>
        </p:nvSpPr>
        <p:spPr>
          <a:xfrm>
            <a:off x="2318241" y="4315293"/>
            <a:ext cx="531326" cy="646331"/>
          </a:xfrm>
          <a:prstGeom prst="rect">
            <a:avLst/>
          </a:prstGeom>
          <a:noFill/>
        </p:spPr>
        <p:txBody>
          <a:bodyPr wrap="square" rtlCol="0">
            <a:spAutoFit/>
          </a:bodyPr>
          <a:lstStyle/>
          <a:p>
            <a:pPr algn="ctr"/>
            <a:r>
              <a:rPr lang="en-US" sz="1200" dirty="0"/>
              <a:t>3/60</a:t>
            </a:r>
          </a:p>
          <a:p>
            <a:pPr algn="ctr"/>
            <a:r>
              <a:rPr lang="en-US" sz="1200" dirty="0"/>
              <a:t>+</a:t>
            </a:r>
          </a:p>
          <a:p>
            <a:pPr algn="ctr"/>
            <a:r>
              <a:rPr lang="en-US" sz="1200" dirty="0"/>
              <a:t>5/60</a:t>
            </a:r>
          </a:p>
        </p:txBody>
      </p:sp>
      <p:sp>
        <p:nvSpPr>
          <p:cNvPr id="98" name="TextBox 97">
            <a:extLst>
              <a:ext uri="{FF2B5EF4-FFF2-40B4-BE49-F238E27FC236}">
                <a16:creationId xmlns:a16="http://schemas.microsoft.com/office/drawing/2014/main" id="{B4E0C5D5-2CB4-45E3-BED8-7AACBA647F3C}"/>
              </a:ext>
            </a:extLst>
          </p:cNvPr>
          <p:cNvSpPr txBox="1"/>
          <p:nvPr/>
        </p:nvSpPr>
        <p:spPr>
          <a:xfrm>
            <a:off x="2643361" y="4007786"/>
            <a:ext cx="531326" cy="646331"/>
          </a:xfrm>
          <a:prstGeom prst="rect">
            <a:avLst/>
          </a:prstGeom>
          <a:noFill/>
        </p:spPr>
        <p:txBody>
          <a:bodyPr wrap="square" rtlCol="0">
            <a:spAutoFit/>
          </a:bodyPr>
          <a:lstStyle/>
          <a:p>
            <a:pPr algn="ctr"/>
            <a:r>
              <a:rPr lang="en-US" sz="1200" dirty="0"/>
              <a:t>8/60</a:t>
            </a:r>
          </a:p>
          <a:p>
            <a:pPr algn="ctr"/>
            <a:r>
              <a:rPr lang="en-US" sz="1200" dirty="0"/>
              <a:t>+</a:t>
            </a:r>
          </a:p>
          <a:p>
            <a:pPr algn="ctr"/>
            <a:r>
              <a:rPr lang="en-US" sz="1200" dirty="0"/>
              <a:t>1/60</a:t>
            </a:r>
          </a:p>
        </p:txBody>
      </p:sp>
      <p:sp>
        <p:nvSpPr>
          <p:cNvPr id="99" name="TextBox 98">
            <a:extLst>
              <a:ext uri="{FF2B5EF4-FFF2-40B4-BE49-F238E27FC236}">
                <a16:creationId xmlns:a16="http://schemas.microsoft.com/office/drawing/2014/main" id="{F17F2E65-E98B-45B0-A5A6-0DA881E421E3}"/>
              </a:ext>
            </a:extLst>
          </p:cNvPr>
          <p:cNvSpPr txBox="1"/>
          <p:nvPr/>
        </p:nvSpPr>
        <p:spPr>
          <a:xfrm>
            <a:off x="2927841" y="4599773"/>
            <a:ext cx="531326" cy="646331"/>
          </a:xfrm>
          <a:prstGeom prst="rect">
            <a:avLst/>
          </a:prstGeom>
          <a:noFill/>
        </p:spPr>
        <p:txBody>
          <a:bodyPr wrap="square" rtlCol="0">
            <a:spAutoFit/>
          </a:bodyPr>
          <a:lstStyle/>
          <a:p>
            <a:pPr algn="ctr"/>
            <a:r>
              <a:rPr lang="en-US" sz="1200" dirty="0"/>
              <a:t>5/60</a:t>
            </a:r>
          </a:p>
          <a:p>
            <a:pPr algn="ctr"/>
            <a:r>
              <a:rPr lang="en-US" sz="1200" dirty="0"/>
              <a:t>+</a:t>
            </a:r>
          </a:p>
          <a:p>
            <a:pPr algn="ctr"/>
            <a:r>
              <a:rPr lang="en-US" sz="1200" dirty="0"/>
              <a:t>0</a:t>
            </a:r>
          </a:p>
        </p:txBody>
      </p:sp>
      <p:sp>
        <p:nvSpPr>
          <p:cNvPr id="100" name="TextBox 99">
            <a:extLst>
              <a:ext uri="{FF2B5EF4-FFF2-40B4-BE49-F238E27FC236}">
                <a16:creationId xmlns:a16="http://schemas.microsoft.com/office/drawing/2014/main" id="{55947079-44AC-4C10-B5D8-C428E56F5289}"/>
              </a:ext>
            </a:extLst>
          </p:cNvPr>
          <p:cNvSpPr txBox="1"/>
          <p:nvPr/>
        </p:nvSpPr>
        <p:spPr>
          <a:xfrm>
            <a:off x="3222481" y="5046813"/>
            <a:ext cx="531326" cy="646331"/>
          </a:xfrm>
          <a:prstGeom prst="rect">
            <a:avLst/>
          </a:prstGeom>
          <a:noFill/>
        </p:spPr>
        <p:txBody>
          <a:bodyPr wrap="square" rtlCol="0">
            <a:spAutoFit/>
          </a:bodyPr>
          <a:lstStyle/>
          <a:p>
            <a:pPr algn="ctr"/>
            <a:r>
              <a:rPr lang="en-US" sz="1200" dirty="0"/>
              <a:t>2/60</a:t>
            </a:r>
          </a:p>
          <a:p>
            <a:pPr algn="ctr"/>
            <a:r>
              <a:rPr lang="en-US" sz="1200" dirty="0"/>
              <a:t>+</a:t>
            </a:r>
          </a:p>
          <a:p>
            <a:pPr algn="ctr"/>
            <a:r>
              <a:rPr lang="en-US" sz="1200" dirty="0"/>
              <a:t>0</a:t>
            </a:r>
          </a:p>
        </p:txBody>
      </p:sp>
      <p:sp>
        <p:nvSpPr>
          <p:cNvPr id="92" name="TextBox 91">
            <a:extLst>
              <a:ext uri="{FF2B5EF4-FFF2-40B4-BE49-F238E27FC236}">
                <a16:creationId xmlns:a16="http://schemas.microsoft.com/office/drawing/2014/main" id="{58AA459F-1311-420B-BC73-C48B4DF7912A}"/>
              </a:ext>
            </a:extLst>
          </p:cNvPr>
          <p:cNvSpPr txBox="1"/>
          <p:nvPr/>
        </p:nvSpPr>
        <p:spPr>
          <a:xfrm>
            <a:off x="4744720" y="2743200"/>
            <a:ext cx="2153920" cy="461665"/>
          </a:xfrm>
          <a:prstGeom prst="rect">
            <a:avLst/>
          </a:prstGeom>
          <a:noFill/>
        </p:spPr>
        <p:txBody>
          <a:bodyPr wrap="square" rtlCol="0">
            <a:spAutoFit/>
          </a:bodyPr>
          <a:lstStyle/>
          <a:p>
            <a:r>
              <a:rPr lang="en-US" sz="1200" dirty="0"/>
              <a:t>3/60+6/60+8/60+9/60+5/60+3/60+1/60+0/60+0/60 = </a:t>
            </a:r>
            <a:r>
              <a:rPr lang="en-US" sz="1200" b="1" dirty="0"/>
              <a:t>35/60</a:t>
            </a:r>
          </a:p>
        </p:txBody>
      </p:sp>
      <p:sp>
        <p:nvSpPr>
          <p:cNvPr id="102" name="TextBox 101">
            <a:extLst>
              <a:ext uri="{FF2B5EF4-FFF2-40B4-BE49-F238E27FC236}">
                <a16:creationId xmlns:a16="http://schemas.microsoft.com/office/drawing/2014/main" id="{6F075513-B508-41CA-99AD-594FB6EF93A3}"/>
              </a:ext>
            </a:extLst>
          </p:cNvPr>
          <p:cNvSpPr txBox="1"/>
          <p:nvPr/>
        </p:nvSpPr>
        <p:spPr>
          <a:xfrm>
            <a:off x="4734560" y="1828800"/>
            <a:ext cx="2153920" cy="461665"/>
          </a:xfrm>
          <a:prstGeom prst="rect">
            <a:avLst/>
          </a:prstGeom>
          <a:noFill/>
        </p:spPr>
        <p:txBody>
          <a:bodyPr wrap="square" rtlCol="0">
            <a:spAutoFit/>
          </a:bodyPr>
          <a:lstStyle/>
          <a:p>
            <a:r>
              <a:rPr lang="en-US" sz="1200" dirty="0"/>
              <a:t>0/60+0/60+0/60+1/60+4/60+5/60+8/60+5/60+2/60 = </a:t>
            </a:r>
            <a:r>
              <a:rPr lang="en-US" sz="1200" b="1" dirty="0"/>
              <a:t>25/60</a:t>
            </a:r>
          </a:p>
        </p:txBody>
      </p:sp>
      <p:sp>
        <p:nvSpPr>
          <p:cNvPr id="103" name="TextBox 102">
            <a:extLst>
              <a:ext uri="{FF2B5EF4-FFF2-40B4-BE49-F238E27FC236}">
                <a16:creationId xmlns:a16="http://schemas.microsoft.com/office/drawing/2014/main" id="{749632E0-3496-46AB-86A6-1C24371AF4CA}"/>
              </a:ext>
            </a:extLst>
          </p:cNvPr>
          <p:cNvSpPr txBox="1"/>
          <p:nvPr/>
        </p:nvSpPr>
        <p:spPr>
          <a:xfrm>
            <a:off x="4686317" y="4758188"/>
            <a:ext cx="531326" cy="276999"/>
          </a:xfrm>
          <a:prstGeom prst="rect">
            <a:avLst/>
          </a:prstGeom>
          <a:noFill/>
        </p:spPr>
        <p:txBody>
          <a:bodyPr wrap="square" rtlCol="0">
            <a:spAutoFit/>
          </a:bodyPr>
          <a:lstStyle/>
          <a:p>
            <a:pPr algn="ctr"/>
            <a:r>
              <a:rPr lang="en-US" sz="1200" dirty="0"/>
              <a:t>3/35</a:t>
            </a:r>
          </a:p>
        </p:txBody>
      </p:sp>
      <p:sp>
        <p:nvSpPr>
          <p:cNvPr id="104" name="TextBox 103">
            <a:extLst>
              <a:ext uri="{FF2B5EF4-FFF2-40B4-BE49-F238E27FC236}">
                <a16:creationId xmlns:a16="http://schemas.microsoft.com/office/drawing/2014/main" id="{D8DCDB93-A95E-4DF2-B037-E1F057AC6B99}"/>
              </a:ext>
            </a:extLst>
          </p:cNvPr>
          <p:cNvSpPr txBox="1"/>
          <p:nvPr/>
        </p:nvSpPr>
        <p:spPr>
          <a:xfrm>
            <a:off x="4984928" y="4228021"/>
            <a:ext cx="531326" cy="276999"/>
          </a:xfrm>
          <a:prstGeom prst="rect">
            <a:avLst/>
          </a:prstGeom>
          <a:noFill/>
        </p:spPr>
        <p:txBody>
          <a:bodyPr wrap="square" rtlCol="0">
            <a:spAutoFit/>
          </a:bodyPr>
          <a:lstStyle/>
          <a:p>
            <a:pPr algn="ctr"/>
            <a:r>
              <a:rPr lang="en-US" sz="1200" dirty="0"/>
              <a:t>6/35</a:t>
            </a:r>
          </a:p>
        </p:txBody>
      </p:sp>
      <p:sp>
        <p:nvSpPr>
          <p:cNvPr id="105" name="TextBox 104">
            <a:extLst>
              <a:ext uri="{FF2B5EF4-FFF2-40B4-BE49-F238E27FC236}">
                <a16:creationId xmlns:a16="http://schemas.microsoft.com/office/drawing/2014/main" id="{96EDA1A8-374D-43EA-9BE7-E90578FC3784}"/>
              </a:ext>
            </a:extLst>
          </p:cNvPr>
          <p:cNvSpPr txBox="1"/>
          <p:nvPr/>
        </p:nvSpPr>
        <p:spPr>
          <a:xfrm>
            <a:off x="5264641" y="4061293"/>
            <a:ext cx="531326" cy="276999"/>
          </a:xfrm>
          <a:prstGeom prst="rect">
            <a:avLst/>
          </a:prstGeom>
          <a:noFill/>
        </p:spPr>
        <p:txBody>
          <a:bodyPr wrap="square" rtlCol="0">
            <a:spAutoFit/>
          </a:bodyPr>
          <a:lstStyle/>
          <a:p>
            <a:pPr algn="ctr"/>
            <a:r>
              <a:rPr lang="en-US" sz="1200" dirty="0"/>
              <a:t>8/35</a:t>
            </a:r>
          </a:p>
        </p:txBody>
      </p:sp>
      <p:sp>
        <p:nvSpPr>
          <p:cNvPr id="106" name="TextBox 105">
            <a:extLst>
              <a:ext uri="{FF2B5EF4-FFF2-40B4-BE49-F238E27FC236}">
                <a16:creationId xmlns:a16="http://schemas.microsoft.com/office/drawing/2014/main" id="{91CA80DE-B6F5-4719-8928-ABAA5CDE1DD9}"/>
              </a:ext>
            </a:extLst>
          </p:cNvPr>
          <p:cNvSpPr txBox="1"/>
          <p:nvPr/>
        </p:nvSpPr>
        <p:spPr>
          <a:xfrm>
            <a:off x="5676849" y="4010188"/>
            <a:ext cx="531326" cy="276999"/>
          </a:xfrm>
          <a:prstGeom prst="rect">
            <a:avLst/>
          </a:prstGeom>
          <a:noFill/>
        </p:spPr>
        <p:txBody>
          <a:bodyPr wrap="square" rtlCol="0">
            <a:spAutoFit/>
          </a:bodyPr>
          <a:lstStyle/>
          <a:p>
            <a:pPr algn="ctr"/>
            <a:r>
              <a:rPr lang="en-US" sz="1200" dirty="0"/>
              <a:t>9/35</a:t>
            </a:r>
          </a:p>
        </p:txBody>
      </p:sp>
      <p:sp>
        <p:nvSpPr>
          <p:cNvPr id="107" name="TextBox 106">
            <a:extLst>
              <a:ext uri="{FF2B5EF4-FFF2-40B4-BE49-F238E27FC236}">
                <a16:creationId xmlns:a16="http://schemas.microsoft.com/office/drawing/2014/main" id="{85B202C5-0A89-4EFF-AD66-244EEC5A434A}"/>
              </a:ext>
            </a:extLst>
          </p:cNvPr>
          <p:cNvSpPr txBox="1"/>
          <p:nvPr/>
        </p:nvSpPr>
        <p:spPr>
          <a:xfrm>
            <a:off x="5924929" y="4366091"/>
            <a:ext cx="531326" cy="276999"/>
          </a:xfrm>
          <a:prstGeom prst="rect">
            <a:avLst/>
          </a:prstGeom>
          <a:noFill/>
        </p:spPr>
        <p:txBody>
          <a:bodyPr wrap="square" rtlCol="0">
            <a:spAutoFit/>
          </a:bodyPr>
          <a:lstStyle/>
          <a:p>
            <a:pPr algn="ctr"/>
            <a:r>
              <a:rPr lang="en-US" sz="1200" dirty="0"/>
              <a:t>5/35</a:t>
            </a:r>
          </a:p>
        </p:txBody>
      </p:sp>
      <p:sp>
        <p:nvSpPr>
          <p:cNvPr id="108" name="TextBox 107">
            <a:extLst>
              <a:ext uri="{FF2B5EF4-FFF2-40B4-BE49-F238E27FC236}">
                <a16:creationId xmlns:a16="http://schemas.microsoft.com/office/drawing/2014/main" id="{10C72CBA-945D-4841-8FA0-8691B26926A6}"/>
              </a:ext>
            </a:extLst>
          </p:cNvPr>
          <p:cNvSpPr txBox="1"/>
          <p:nvPr/>
        </p:nvSpPr>
        <p:spPr>
          <a:xfrm>
            <a:off x="6229841" y="4823293"/>
            <a:ext cx="531326" cy="276999"/>
          </a:xfrm>
          <a:prstGeom prst="rect">
            <a:avLst/>
          </a:prstGeom>
          <a:noFill/>
        </p:spPr>
        <p:txBody>
          <a:bodyPr wrap="square" rtlCol="0">
            <a:spAutoFit/>
          </a:bodyPr>
          <a:lstStyle/>
          <a:p>
            <a:pPr algn="ctr"/>
            <a:r>
              <a:rPr lang="en-US" sz="1200" dirty="0"/>
              <a:t>3/35</a:t>
            </a:r>
          </a:p>
        </p:txBody>
      </p:sp>
      <p:sp>
        <p:nvSpPr>
          <p:cNvPr id="109" name="TextBox 108">
            <a:extLst>
              <a:ext uri="{FF2B5EF4-FFF2-40B4-BE49-F238E27FC236}">
                <a16:creationId xmlns:a16="http://schemas.microsoft.com/office/drawing/2014/main" id="{A3C54FA6-8DD8-4AE5-A7BC-6C80EF42CF11}"/>
              </a:ext>
            </a:extLst>
          </p:cNvPr>
          <p:cNvSpPr txBox="1"/>
          <p:nvPr/>
        </p:nvSpPr>
        <p:spPr>
          <a:xfrm>
            <a:off x="6514321" y="5125386"/>
            <a:ext cx="531326" cy="276999"/>
          </a:xfrm>
          <a:prstGeom prst="rect">
            <a:avLst/>
          </a:prstGeom>
          <a:noFill/>
        </p:spPr>
        <p:txBody>
          <a:bodyPr wrap="square" rtlCol="0">
            <a:spAutoFit/>
          </a:bodyPr>
          <a:lstStyle/>
          <a:p>
            <a:pPr algn="ctr"/>
            <a:r>
              <a:rPr lang="en-US" sz="1200" dirty="0"/>
              <a:t>1/35</a:t>
            </a:r>
          </a:p>
        </p:txBody>
      </p:sp>
      <p:sp>
        <p:nvSpPr>
          <p:cNvPr id="110" name="TextBox 109">
            <a:extLst>
              <a:ext uri="{FF2B5EF4-FFF2-40B4-BE49-F238E27FC236}">
                <a16:creationId xmlns:a16="http://schemas.microsoft.com/office/drawing/2014/main" id="{EF06AF3F-8BA8-4D9F-9D25-B94DD38C41BA}"/>
              </a:ext>
            </a:extLst>
          </p:cNvPr>
          <p:cNvSpPr txBox="1"/>
          <p:nvPr/>
        </p:nvSpPr>
        <p:spPr>
          <a:xfrm>
            <a:off x="6860460" y="5420778"/>
            <a:ext cx="531326" cy="276999"/>
          </a:xfrm>
          <a:prstGeom prst="rect">
            <a:avLst/>
          </a:prstGeom>
          <a:noFill/>
        </p:spPr>
        <p:txBody>
          <a:bodyPr wrap="square" rtlCol="0">
            <a:spAutoFit/>
          </a:bodyPr>
          <a:lstStyle/>
          <a:p>
            <a:pPr algn="ctr"/>
            <a:r>
              <a:rPr lang="en-US" sz="1200" dirty="0"/>
              <a:t>0/35</a:t>
            </a:r>
          </a:p>
        </p:txBody>
      </p:sp>
      <p:sp>
        <p:nvSpPr>
          <p:cNvPr id="112" name="TextBox 111">
            <a:extLst>
              <a:ext uri="{FF2B5EF4-FFF2-40B4-BE49-F238E27FC236}">
                <a16:creationId xmlns:a16="http://schemas.microsoft.com/office/drawing/2014/main" id="{0D1AAE66-9A83-4806-94AC-E40132F30934}"/>
              </a:ext>
            </a:extLst>
          </p:cNvPr>
          <p:cNvSpPr txBox="1"/>
          <p:nvPr/>
        </p:nvSpPr>
        <p:spPr>
          <a:xfrm>
            <a:off x="7216060" y="5420778"/>
            <a:ext cx="531326" cy="276999"/>
          </a:xfrm>
          <a:prstGeom prst="rect">
            <a:avLst/>
          </a:prstGeom>
          <a:noFill/>
        </p:spPr>
        <p:txBody>
          <a:bodyPr wrap="square" rtlCol="0">
            <a:spAutoFit/>
          </a:bodyPr>
          <a:lstStyle/>
          <a:p>
            <a:pPr algn="ctr"/>
            <a:r>
              <a:rPr lang="en-US" sz="1200" dirty="0"/>
              <a:t>0/35</a:t>
            </a:r>
          </a:p>
        </p:txBody>
      </p:sp>
      <p:sp>
        <p:nvSpPr>
          <p:cNvPr id="5" name="Oval 4">
            <a:extLst>
              <a:ext uri="{FF2B5EF4-FFF2-40B4-BE49-F238E27FC236}">
                <a16:creationId xmlns:a16="http://schemas.microsoft.com/office/drawing/2014/main" id="{8C4601D5-9EE5-C8C1-0CC3-0985B1462E0A}"/>
              </a:ext>
            </a:extLst>
          </p:cNvPr>
          <p:cNvSpPr/>
          <p:nvPr/>
        </p:nvSpPr>
        <p:spPr>
          <a:xfrm>
            <a:off x="9932828" y="2463829"/>
            <a:ext cx="111760" cy="65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9391B2-AA1D-6AB3-41B3-02F11BFEE07C}"/>
              </a:ext>
            </a:extLst>
          </p:cNvPr>
          <p:cNvSpPr/>
          <p:nvPr/>
        </p:nvSpPr>
        <p:spPr>
          <a:xfrm>
            <a:off x="10719506" y="2311242"/>
            <a:ext cx="111760" cy="65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CE812A3-8C39-A056-CC31-DBAB5B25D065}"/>
              </a:ext>
            </a:extLst>
          </p:cNvPr>
          <p:cNvCxnSpPr>
            <a:cxnSpLocks/>
            <a:stCxn id="5" idx="6"/>
            <a:endCxn id="6" idx="3"/>
          </p:cNvCxnSpPr>
          <p:nvPr/>
        </p:nvCxnSpPr>
        <p:spPr>
          <a:xfrm flipV="1">
            <a:off x="10044588" y="2367242"/>
            <a:ext cx="691285" cy="12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ED23C70-09D1-C2A2-2359-B5520153CFEC}"/>
              </a:ext>
            </a:extLst>
          </p:cNvPr>
          <p:cNvCxnSpPr>
            <a:cxnSpLocks/>
            <a:stCxn id="5" idx="1"/>
          </p:cNvCxnSpPr>
          <p:nvPr/>
        </p:nvCxnSpPr>
        <p:spPr>
          <a:xfrm flipH="1" flipV="1">
            <a:off x="9527835" y="2128757"/>
            <a:ext cx="421360" cy="34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4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3EF90614-471D-22F3-B5DC-71DDA08F8CF6}"/>
              </a:ext>
            </a:extLst>
          </p:cNvPr>
          <p:cNvPicPr>
            <a:picLocks noChangeAspect="1"/>
          </p:cNvPicPr>
          <p:nvPr/>
        </p:nvPicPr>
        <p:blipFill>
          <a:blip r:embed="rId2"/>
          <a:stretch>
            <a:fillRect/>
          </a:stretch>
        </p:blipFill>
        <p:spPr>
          <a:xfrm>
            <a:off x="150452" y="1107222"/>
            <a:ext cx="4086795" cy="3429479"/>
          </a:xfrm>
          <a:prstGeom prst="rect">
            <a:avLst/>
          </a:prstGeom>
        </p:spPr>
      </p:pic>
      <p:pic>
        <p:nvPicPr>
          <p:cNvPr id="52" name="Picture 51">
            <a:extLst>
              <a:ext uri="{FF2B5EF4-FFF2-40B4-BE49-F238E27FC236}">
                <a16:creationId xmlns:a16="http://schemas.microsoft.com/office/drawing/2014/main" id="{C5CD79FD-B2A6-442C-5A73-CFFF6A2E21E8}"/>
              </a:ext>
            </a:extLst>
          </p:cNvPr>
          <p:cNvPicPr>
            <a:picLocks noChangeAspect="1"/>
          </p:cNvPicPr>
          <p:nvPr/>
        </p:nvPicPr>
        <p:blipFill>
          <a:blip r:embed="rId3"/>
          <a:stretch>
            <a:fillRect/>
          </a:stretch>
        </p:blipFill>
        <p:spPr>
          <a:xfrm>
            <a:off x="5467686" y="1367109"/>
            <a:ext cx="6680191" cy="4123781"/>
          </a:xfrm>
          <a:prstGeom prst="rect">
            <a:avLst/>
          </a:prstGeom>
          <a:ln>
            <a:noFill/>
          </a:ln>
        </p:spPr>
      </p:pic>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Three Laws of Probability</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dirty="0"/>
              <a:t>Sum rule and Product rule</a:t>
            </a:r>
          </a:p>
          <a:p>
            <a:pPr marL="342900" indent="-342900">
              <a:buFont typeface="Arial" panose="020B0604020202020204" pitchFamily="34" charset="0"/>
              <a:buChar char="•"/>
            </a:pPr>
            <a:r>
              <a:rPr lang="en-US" dirty="0" err="1"/>
              <a:t>Baye’s</a:t>
            </a:r>
            <a:r>
              <a:rPr lang="en-US" dirty="0"/>
              <a:t> Theorem</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2.2</a:t>
            </a:r>
          </a:p>
        </p:txBody>
      </p:sp>
      <p:pic>
        <p:nvPicPr>
          <p:cNvPr id="6" name="Picture 5">
            <a:extLst>
              <a:ext uri="{FF2B5EF4-FFF2-40B4-BE49-F238E27FC236}">
                <a16:creationId xmlns:a16="http://schemas.microsoft.com/office/drawing/2014/main" id="{010EBE41-9480-4E19-9BB9-8951AFFA887E}"/>
              </a:ext>
            </a:extLst>
          </p:cNvPr>
          <p:cNvPicPr>
            <a:picLocks noChangeAspect="1"/>
          </p:cNvPicPr>
          <p:nvPr/>
        </p:nvPicPr>
        <p:blipFill>
          <a:blip r:embed="rId4"/>
          <a:stretch>
            <a:fillRect/>
          </a:stretch>
        </p:blipFill>
        <p:spPr>
          <a:xfrm>
            <a:off x="3840480" y="446529"/>
            <a:ext cx="3359150" cy="788503"/>
          </a:xfrm>
          <a:prstGeom prst="rect">
            <a:avLst/>
          </a:prstGeom>
          <a:ln w="28575">
            <a:solidFill>
              <a:srgbClr val="FF0000"/>
            </a:solidFill>
          </a:ln>
        </p:spPr>
      </p:pic>
      <p:pic>
        <p:nvPicPr>
          <p:cNvPr id="8" name="Picture 7">
            <a:extLst>
              <a:ext uri="{FF2B5EF4-FFF2-40B4-BE49-F238E27FC236}">
                <a16:creationId xmlns:a16="http://schemas.microsoft.com/office/drawing/2014/main" id="{7A4D32FB-AB78-4DD4-BAEF-EA831CEE33B9}"/>
              </a:ext>
            </a:extLst>
          </p:cNvPr>
          <p:cNvPicPr>
            <a:picLocks noChangeAspect="1"/>
          </p:cNvPicPr>
          <p:nvPr/>
        </p:nvPicPr>
        <p:blipFill>
          <a:blip r:embed="rId5"/>
          <a:stretch>
            <a:fillRect/>
          </a:stretch>
        </p:blipFill>
        <p:spPr>
          <a:xfrm>
            <a:off x="7264690" y="436369"/>
            <a:ext cx="4852572" cy="788503"/>
          </a:xfrm>
          <a:prstGeom prst="rect">
            <a:avLst/>
          </a:prstGeom>
          <a:ln w="28575">
            <a:solidFill>
              <a:srgbClr val="FF0000"/>
            </a:solidFill>
          </a:ln>
        </p:spPr>
      </p:pic>
      <p:pic>
        <p:nvPicPr>
          <p:cNvPr id="58" name="Picture 57">
            <a:extLst>
              <a:ext uri="{FF2B5EF4-FFF2-40B4-BE49-F238E27FC236}">
                <a16:creationId xmlns:a16="http://schemas.microsoft.com/office/drawing/2014/main" id="{E40E71DC-7F3D-ECF7-F86F-BC3241213FE3}"/>
              </a:ext>
            </a:extLst>
          </p:cNvPr>
          <p:cNvPicPr>
            <a:picLocks noChangeAspect="1"/>
          </p:cNvPicPr>
          <p:nvPr/>
        </p:nvPicPr>
        <p:blipFill>
          <a:blip r:embed="rId6"/>
          <a:stretch>
            <a:fillRect/>
          </a:stretch>
        </p:blipFill>
        <p:spPr>
          <a:xfrm>
            <a:off x="981889" y="4536701"/>
            <a:ext cx="4302485" cy="870742"/>
          </a:xfrm>
          <a:prstGeom prst="rect">
            <a:avLst/>
          </a:prstGeom>
        </p:spPr>
      </p:pic>
    </p:spTree>
    <p:extLst>
      <p:ext uri="{BB962C8B-B14F-4D97-AF65-F5344CB8AC3E}">
        <p14:creationId xmlns:p14="http://schemas.microsoft.com/office/powerpoint/2010/main" val="225123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5A9374D5-B93F-17F0-778E-44B8FD4D3C11}"/>
              </a:ext>
            </a:extLst>
          </p:cNvPr>
          <p:cNvPicPr>
            <a:picLocks noChangeAspect="1"/>
          </p:cNvPicPr>
          <p:nvPr/>
        </p:nvPicPr>
        <p:blipFill>
          <a:blip r:embed="rId2"/>
          <a:stretch>
            <a:fillRect/>
          </a:stretch>
        </p:blipFill>
        <p:spPr>
          <a:xfrm>
            <a:off x="58986" y="4583739"/>
            <a:ext cx="6068222" cy="2263148"/>
          </a:xfrm>
          <a:prstGeom prst="rect">
            <a:avLst/>
          </a:prstGeom>
        </p:spPr>
      </p:pic>
      <p:pic>
        <p:nvPicPr>
          <p:cNvPr id="54" name="Picture 53">
            <a:extLst>
              <a:ext uri="{FF2B5EF4-FFF2-40B4-BE49-F238E27FC236}">
                <a16:creationId xmlns:a16="http://schemas.microsoft.com/office/drawing/2014/main" id="{3EF90614-471D-22F3-B5DC-71DDA08F8CF6}"/>
              </a:ext>
            </a:extLst>
          </p:cNvPr>
          <p:cNvPicPr>
            <a:picLocks noChangeAspect="1"/>
          </p:cNvPicPr>
          <p:nvPr/>
        </p:nvPicPr>
        <p:blipFill>
          <a:blip r:embed="rId3"/>
          <a:stretch>
            <a:fillRect/>
          </a:stretch>
        </p:blipFill>
        <p:spPr>
          <a:xfrm>
            <a:off x="150452" y="1107222"/>
            <a:ext cx="4086795" cy="3429479"/>
          </a:xfrm>
          <a:prstGeom prst="rect">
            <a:avLst/>
          </a:prstGeom>
        </p:spPr>
      </p:pic>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Three Laws of Probability: question-1</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dirty="0"/>
              <a:t>Sum rule and Product rule</a:t>
            </a:r>
          </a:p>
          <a:p>
            <a:pPr marL="342900" indent="-342900">
              <a:buFont typeface="Arial" panose="020B0604020202020204" pitchFamily="34" charset="0"/>
              <a:buChar char="•"/>
            </a:pPr>
            <a:r>
              <a:rPr lang="en-US" dirty="0" err="1"/>
              <a:t>Baye’s</a:t>
            </a:r>
            <a:r>
              <a:rPr lang="en-US" dirty="0"/>
              <a:t> Theorem</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2.2</a:t>
            </a:r>
          </a:p>
        </p:txBody>
      </p:sp>
      <p:pic>
        <p:nvPicPr>
          <p:cNvPr id="6" name="Picture 5">
            <a:extLst>
              <a:ext uri="{FF2B5EF4-FFF2-40B4-BE49-F238E27FC236}">
                <a16:creationId xmlns:a16="http://schemas.microsoft.com/office/drawing/2014/main" id="{010EBE41-9480-4E19-9BB9-8951AFFA887E}"/>
              </a:ext>
            </a:extLst>
          </p:cNvPr>
          <p:cNvPicPr>
            <a:picLocks noChangeAspect="1"/>
          </p:cNvPicPr>
          <p:nvPr/>
        </p:nvPicPr>
        <p:blipFill>
          <a:blip r:embed="rId4"/>
          <a:stretch>
            <a:fillRect/>
          </a:stretch>
        </p:blipFill>
        <p:spPr>
          <a:xfrm>
            <a:off x="3840480" y="446529"/>
            <a:ext cx="3359150" cy="788503"/>
          </a:xfrm>
          <a:prstGeom prst="rect">
            <a:avLst/>
          </a:prstGeom>
          <a:ln w="28575">
            <a:solidFill>
              <a:srgbClr val="FF0000"/>
            </a:solidFill>
          </a:ln>
        </p:spPr>
      </p:pic>
      <p:pic>
        <p:nvPicPr>
          <p:cNvPr id="8" name="Picture 7">
            <a:extLst>
              <a:ext uri="{FF2B5EF4-FFF2-40B4-BE49-F238E27FC236}">
                <a16:creationId xmlns:a16="http://schemas.microsoft.com/office/drawing/2014/main" id="{7A4D32FB-AB78-4DD4-BAEF-EA831CEE33B9}"/>
              </a:ext>
            </a:extLst>
          </p:cNvPr>
          <p:cNvPicPr>
            <a:picLocks noChangeAspect="1"/>
          </p:cNvPicPr>
          <p:nvPr/>
        </p:nvPicPr>
        <p:blipFill>
          <a:blip r:embed="rId5"/>
          <a:stretch>
            <a:fillRect/>
          </a:stretch>
        </p:blipFill>
        <p:spPr>
          <a:xfrm>
            <a:off x="7264690" y="436369"/>
            <a:ext cx="4852572" cy="788503"/>
          </a:xfrm>
          <a:prstGeom prst="rect">
            <a:avLst/>
          </a:prstGeom>
          <a:ln w="28575">
            <a:solidFill>
              <a:srgbClr val="FF0000"/>
            </a:solidFill>
          </a:ln>
        </p:spPr>
      </p:pic>
      <p:pic>
        <p:nvPicPr>
          <p:cNvPr id="7" name="Picture 6">
            <a:extLst>
              <a:ext uri="{FF2B5EF4-FFF2-40B4-BE49-F238E27FC236}">
                <a16:creationId xmlns:a16="http://schemas.microsoft.com/office/drawing/2014/main" id="{8971FA99-9E0D-84A8-69B2-E04991B85587}"/>
              </a:ext>
            </a:extLst>
          </p:cNvPr>
          <p:cNvPicPr>
            <a:picLocks noChangeAspect="1"/>
          </p:cNvPicPr>
          <p:nvPr/>
        </p:nvPicPr>
        <p:blipFill>
          <a:blip r:embed="rId6"/>
          <a:stretch>
            <a:fillRect/>
          </a:stretch>
        </p:blipFill>
        <p:spPr>
          <a:xfrm>
            <a:off x="5847904" y="1384260"/>
            <a:ext cx="6269665" cy="3821064"/>
          </a:xfrm>
          <a:prstGeom prst="rect">
            <a:avLst/>
          </a:prstGeom>
        </p:spPr>
      </p:pic>
    </p:spTree>
    <p:extLst>
      <p:ext uri="{BB962C8B-B14F-4D97-AF65-F5344CB8AC3E}">
        <p14:creationId xmlns:p14="http://schemas.microsoft.com/office/powerpoint/2010/main" val="58794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618278-E0AF-1CC6-B57A-B6D07084127B}"/>
              </a:ext>
            </a:extLst>
          </p:cNvPr>
          <p:cNvPicPr>
            <a:picLocks noChangeAspect="1"/>
          </p:cNvPicPr>
          <p:nvPr/>
        </p:nvPicPr>
        <p:blipFill>
          <a:blip r:embed="rId2"/>
          <a:stretch>
            <a:fillRect/>
          </a:stretch>
        </p:blipFill>
        <p:spPr>
          <a:xfrm>
            <a:off x="5380074" y="2676422"/>
            <a:ext cx="6768387" cy="4125012"/>
          </a:xfrm>
          <a:prstGeom prst="rect">
            <a:avLst/>
          </a:prstGeom>
        </p:spPr>
      </p:pic>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Three Laws of Probability : question-2</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dirty="0"/>
              <a:t>Sum rule and Product rule</a:t>
            </a:r>
          </a:p>
          <a:p>
            <a:pPr marL="342900" indent="-342900">
              <a:buFont typeface="Arial" panose="020B0604020202020204" pitchFamily="34" charset="0"/>
              <a:buChar char="•"/>
            </a:pPr>
            <a:r>
              <a:rPr lang="en-US" dirty="0" err="1"/>
              <a:t>Baye’s</a:t>
            </a:r>
            <a:r>
              <a:rPr lang="en-US" dirty="0"/>
              <a:t> Theorem</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2.2</a:t>
            </a:r>
          </a:p>
        </p:txBody>
      </p:sp>
      <p:pic>
        <p:nvPicPr>
          <p:cNvPr id="6" name="Picture 5">
            <a:extLst>
              <a:ext uri="{FF2B5EF4-FFF2-40B4-BE49-F238E27FC236}">
                <a16:creationId xmlns:a16="http://schemas.microsoft.com/office/drawing/2014/main" id="{010EBE41-9480-4E19-9BB9-8951AFFA887E}"/>
              </a:ext>
            </a:extLst>
          </p:cNvPr>
          <p:cNvPicPr>
            <a:picLocks noChangeAspect="1"/>
          </p:cNvPicPr>
          <p:nvPr/>
        </p:nvPicPr>
        <p:blipFill>
          <a:blip r:embed="rId3"/>
          <a:stretch>
            <a:fillRect/>
          </a:stretch>
        </p:blipFill>
        <p:spPr>
          <a:xfrm>
            <a:off x="3840480" y="446529"/>
            <a:ext cx="3359150" cy="788503"/>
          </a:xfrm>
          <a:prstGeom prst="rect">
            <a:avLst/>
          </a:prstGeom>
          <a:ln w="28575">
            <a:solidFill>
              <a:srgbClr val="FF0000"/>
            </a:solidFill>
          </a:ln>
        </p:spPr>
      </p:pic>
      <p:pic>
        <p:nvPicPr>
          <p:cNvPr id="8" name="Picture 7">
            <a:extLst>
              <a:ext uri="{FF2B5EF4-FFF2-40B4-BE49-F238E27FC236}">
                <a16:creationId xmlns:a16="http://schemas.microsoft.com/office/drawing/2014/main" id="{7A4D32FB-AB78-4DD4-BAEF-EA831CEE33B9}"/>
              </a:ext>
            </a:extLst>
          </p:cNvPr>
          <p:cNvPicPr>
            <a:picLocks noChangeAspect="1"/>
          </p:cNvPicPr>
          <p:nvPr/>
        </p:nvPicPr>
        <p:blipFill>
          <a:blip r:embed="rId4"/>
          <a:stretch>
            <a:fillRect/>
          </a:stretch>
        </p:blipFill>
        <p:spPr>
          <a:xfrm>
            <a:off x="7264690" y="436369"/>
            <a:ext cx="4852572" cy="788503"/>
          </a:xfrm>
          <a:prstGeom prst="rect">
            <a:avLst/>
          </a:prstGeom>
          <a:ln w="28575">
            <a:solidFill>
              <a:srgbClr val="FF0000"/>
            </a:solidFill>
          </a:ln>
        </p:spPr>
      </p:pic>
      <p:pic>
        <p:nvPicPr>
          <p:cNvPr id="9" name="Picture 8">
            <a:extLst>
              <a:ext uri="{FF2B5EF4-FFF2-40B4-BE49-F238E27FC236}">
                <a16:creationId xmlns:a16="http://schemas.microsoft.com/office/drawing/2014/main" id="{E57E77A9-492D-426F-97B8-42360A445E9C}"/>
              </a:ext>
            </a:extLst>
          </p:cNvPr>
          <p:cNvPicPr>
            <a:picLocks noChangeAspect="1"/>
          </p:cNvPicPr>
          <p:nvPr/>
        </p:nvPicPr>
        <p:blipFill>
          <a:blip r:embed="rId5"/>
          <a:stretch>
            <a:fillRect/>
          </a:stretch>
        </p:blipFill>
        <p:spPr>
          <a:xfrm>
            <a:off x="167578" y="1408443"/>
            <a:ext cx="1897484" cy="1258788"/>
          </a:xfrm>
          <a:prstGeom prst="rect">
            <a:avLst/>
          </a:prstGeom>
        </p:spPr>
      </p:pic>
      <p:sp>
        <p:nvSpPr>
          <p:cNvPr id="23" name="TextBox 22">
            <a:extLst>
              <a:ext uri="{FF2B5EF4-FFF2-40B4-BE49-F238E27FC236}">
                <a16:creationId xmlns:a16="http://schemas.microsoft.com/office/drawing/2014/main" id="{05B27EFF-E88D-4BD7-BCE5-301E4F694548}"/>
              </a:ext>
            </a:extLst>
          </p:cNvPr>
          <p:cNvSpPr txBox="1"/>
          <p:nvPr/>
        </p:nvSpPr>
        <p:spPr>
          <a:xfrm>
            <a:off x="2065062" y="1346461"/>
            <a:ext cx="4386538" cy="2585323"/>
          </a:xfrm>
          <a:prstGeom prst="rect">
            <a:avLst/>
          </a:prstGeom>
          <a:noFill/>
        </p:spPr>
        <p:txBody>
          <a:bodyPr wrap="square" rtlCol="0">
            <a:spAutoFit/>
          </a:bodyPr>
          <a:lstStyle/>
          <a:p>
            <a:r>
              <a:rPr lang="en-US" b="1" dirty="0">
                <a:solidFill>
                  <a:srgbClr val="0070C0"/>
                </a:solidFill>
              </a:rPr>
              <a:t>Given</a:t>
            </a:r>
            <a:r>
              <a:rPr lang="en-US" dirty="0"/>
              <a:t> a red and blue box. Red box has 2 apples &amp; 6 oranges. Blue box has 3 apples and 1 orange. Your eyes are closed and you have to pick any fruit. Blue box is bigger in size hance probability of selecting blue-box is </a:t>
            </a:r>
            <a:r>
              <a:rPr lang="en-US" dirty="0">
                <a:solidFill>
                  <a:srgbClr val="FF0000"/>
                </a:solidFill>
              </a:rPr>
              <a:t>0.6</a:t>
            </a:r>
            <a:r>
              <a:rPr lang="en-US" dirty="0"/>
              <a:t>. </a:t>
            </a:r>
            <a:r>
              <a:rPr lang="en-US" b="1" dirty="0">
                <a:solidFill>
                  <a:srgbClr val="0070C0"/>
                </a:solidFill>
              </a:rPr>
              <a:t>Problem</a:t>
            </a:r>
            <a:r>
              <a:rPr lang="en-US" dirty="0"/>
              <a:t>: </a:t>
            </a:r>
          </a:p>
          <a:p>
            <a:pPr marL="400050" indent="-400050">
              <a:buFont typeface="+mj-lt"/>
              <a:buAutoNum type="romanLcPeriod"/>
            </a:pPr>
            <a:r>
              <a:rPr lang="en-US" dirty="0"/>
              <a:t>What is probability to pick an apple ?</a:t>
            </a:r>
          </a:p>
          <a:p>
            <a:pPr marL="400050" indent="-400050">
              <a:buFont typeface="+mj-lt"/>
              <a:buAutoNum type="romanLcPeriod"/>
            </a:pPr>
            <a:r>
              <a:rPr lang="en-US" dirty="0"/>
              <a:t>If an orange is picked, what is prob. if the box is red ?</a:t>
            </a:r>
          </a:p>
        </p:txBody>
      </p:sp>
      <p:sp>
        <p:nvSpPr>
          <p:cNvPr id="24" name="TextBox 23">
            <a:extLst>
              <a:ext uri="{FF2B5EF4-FFF2-40B4-BE49-F238E27FC236}">
                <a16:creationId xmlns:a16="http://schemas.microsoft.com/office/drawing/2014/main" id="{759213D1-9029-4ADA-AA84-CDDC85BC22BE}"/>
              </a:ext>
            </a:extLst>
          </p:cNvPr>
          <p:cNvSpPr txBox="1"/>
          <p:nvPr/>
        </p:nvSpPr>
        <p:spPr>
          <a:xfrm>
            <a:off x="22543" y="2644011"/>
            <a:ext cx="2211459" cy="1077218"/>
          </a:xfrm>
          <a:prstGeom prst="rect">
            <a:avLst/>
          </a:prstGeom>
          <a:noFill/>
        </p:spPr>
        <p:txBody>
          <a:bodyPr wrap="square" rtlCol="0">
            <a:spAutoFit/>
          </a:bodyPr>
          <a:lstStyle/>
          <a:p>
            <a:r>
              <a:rPr lang="en-US" sz="1600" dirty="0">
                <a:solidFill>
                  <a:schemeClr val="bg2">
                    <a:lumMod val="50000"/>
                  </a:schemeClr>
                </a:solidFill>
              </a:rPr>
              <a:t>Total #apple = 5</a:t>
            </a:r>
          </a:p>
          <a:p>
            <a:r>
              <a:rPr lang="en-US" sz="1600" dirty="0">
                <a:solidFill>
                  <a:schemeClr val="bg2">
                    <a:lumMod val="50000"/>
                  </a:schemeClr>
                </a:solidFill>
              </a:rPr>
              <a:t>Total #Fruits = 12</a:t>
            </a:r>
          </a:p>
          <a:p>
            <a:r>
              <a:rPr lang="en-US" sz="1600" dirty="0">
                <a:solidFill>
                  <a:schemeClr val="bg2">
                    <a:lumMod val="50000"/>
                  </a:schemeClr>
                </a:solidFill>
              </a:rPr>
              <a:t>Hence p(apple) = 5/12 ? – No, this is </a:t>
            </a:r>
            <a:r>
              <a:rPr lang="en-US" sz="1600" b="1" dirty="0">
                <a:solidFill>
                  <a:schemeClr val="bg2">
                    <a:lumMod val="50000"/>
                  </a:schemeClr>
                </a:solidFill>
              </a:rPr>
              <a:t>Wrong</a:t>
            </a:r>
          </a:p>
        </p:txBody>
      </p:sp>
    </p:spTree>
    <p:extLst>
      <p:ext uri="{BB962C8B-B14F-4D97-AF65-F5344CB8AC3E}">
        <p14:creationId xmlns:p14="http://schemas.microsoft.com/office/powerpoint/2010/main" val="128208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Three Laws of Probability : question-2</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dirty="0"/>
              <a:t>Sum rule and Product rule</a:t>
            </a:r>
          </a:p>
          <a:p>
            <a:pPr marL="342900" indent="-342900">
              <a:buFont typeface="Arial" panose="020B0604020202020204" pitchFamily="34" charset="0"/>
              <a:buChar char="•"/>
            </a:pPr>
            <a:r>
              <a:rPr lang="en-US" dirty="0" err="1"/>
              <a:t>Baye’s</a:t>
            </a:r>
            <a:r>
              <a:rPr lang="en-US" dirty="0"/>
              <a:t> Theorem</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2.2</a:t>
            </a:r>
          </a:p>
        </p:txBody>
      </p:sp>
      <p:pic>
        <p:nvPicPr>
          <p:cNvPr id="6" name="Picture 5">
            <a:extLst>
              <a:ext uri="{FF2B5EF4-FFF2-40B4-BE49-F238E27FC236}">
                <a16:creationId xmlns:a16="http://schemas.microsoft.com/office/drawing/2014/main" id="{010EBE41-9480-4E19-9BB9-8951AFFA887E}"/>
              </a:ext>
            </a:extLst>
          </p:cNvPr>
          <p:cNvPicPr>
            <a:picLocks noChangeAspect="1"/>
          </p:cNvPicPr>
          <p:nvPr/>
        </p:nvPicPr>
        <p:blipFill>
          <a:blip r:embed="rId2"/>
          <a:stretch>
            <a:fillRect/>
          </a:stretch>
        </p:blipFill>
        <p:spPr>
          <a:xfrm>
            <a:off x="3840480" y="446529"/>
            <a:ext cx="3359150" cy="788503"/>
          </a:xfrm>
          <a:prstGeom prst="rect">
            <a:avLst/>
          </a:prstGeom>
          <a:ln w="28575">
            <a:solidFill>
              <a:srgbClr val="FF0000"/>
            </a:solidFill>
          </a:ln>
        </p:spPr>
      </p:pic>
      <p:pic>
        <p:nvPicPr>
          <p:cNvPr id="8" name="Picture 7">
            <a:extLst>
              <a:ext uri="{FF2B5EF4-FFF2-40B4-BE49-F238E27FC236}">
                <a16:creationId xmlns:a16="http://schemas.microsoft.com/office/drawing/2014/main" id="{7A4D32FB-AB78-4DD4-BAEF-EA831CEE33B9}"/>
              </a:ext>
            </a:extLst>
          </p:cNvPr>
          <p:cNvPicPr>
            <a:picLocks noChangeAspect="1"/>
          </p:cNvPicPr>
          <p:nvPr/>
        </p:nvPicPr>
        <p:blipFill>
          <a:blip r:embed="rId3"/>
          <a:stretch>
            <a:fillRect/>
          </a:stretch>
        </p:blipFill>
        <p:spPr>
          <a:xfrm>
            <a:off x="7264690" y="436369"/>
            <a:ext cx="4852572" cy="788503"/>
          </a:xfrm>
          <a:prstGeom prst="rect">
            <a:avLst/>
          </a:prstGeom>
          <a:ln w="28575">
            <a:solidFill>
              <a:srgbClr val="FF0000"/>
            </a:solidFill>
          </a:ln>
        </p:spPr>
      </p:pic>
      <p:pic>
        <p:nvPicPr>
          <p:cNvPr id="9" name="Picture 8">
            <a:extLst>
              <a:ext uri="{FF2B5EF4-FFF2-40B4-BE49-F238E27FC236}">
                <a16:creationId xmlns:a16="http://schemas.microsoft.com/office/drawing/2014/main" id="{E57E77A9-492D-426F-97B8-42360A445E9C}"/>
              </a:ext>
            </a:extLst>
          </p:cNvPr>
          <p:cNvPicPr>
            <a:picLocks noChangeAspect="1"/>
          </p:cNvPicPr>
          <p:nvPr/>
        </p:nvPicPr>
        <p:blipFill>
          <a:blip r:embed="rId4"/>
          <a:stretch>
            <a:fillRect/>
          </a:stretch>
        </p:blipFill>
        <p:spPr>
          <a:xfrm>
            <a:off x="167578" y="1408443"/>
            <a:ext cx="1897484" cy="1258788"/>
          </a:xfrm>
          <a:prstGeom prst="rect">
            <a:avLst/>
          </a:prstGeom>
        </p:spPr>
      </p:pic>
      <p:pic>
        <p:nvPicPr>
          <p:cNvPr id="12" name="Picture 11">
            <a:extLst>
              <a:ext uri="{FF2B5EF4-FFF2-40B4-BE49-F238E27FC236}">
                <a16:creationId xmlns:a16="http://schemas.microsoft.com/office/drawing/2014/main" id="{42C4D14B-7352-4DC3-B276-AAB97621721E}"/>
              </a:ext>
            </a:extLst>
          </p:cNvPr>
          <p:cNvPicPr>
            <a:picLocks noChangeAspect="1"/>
          </p:cNvPicPr>
          <p:nvPr/>
        </p:nvPicPr>
        <p:blipFill>
          <a:blip r:embed="rId5"/>
          <a:stretch>
            <a:fillRect/>
          </a:stretch>
        </p:blipFill>
        <p:spPr>
          <a:xfrm>
            <a:off x="9476083" y="1636848"/>
            <a:ext cx="2038350" cy="628650"/>
          </a:xfrm>
          <a:prstGeom prst="rect">
            <a:avLst/>
          </a:prstGeom>
        </p:spPr>
      </p:pic>
      <p:pic>
        <p:nvPicPr>
          <p:cNvPr id="13" name="Picture 12">
            <a:extLst>
              <a:ext uri="{FF2B5EF4-FFF2-40B4-BE49-F238E27FC236}">
                <a16:creationId xmlns:a16="http://schemas.microsoft.com/office/drawing/2014/main" id="{C3E3CBBC-4E57-444F-84BD-0B660E988007}"/>
              </a:ext>
            </a:extLst>
          </p:cNvPr>
          <p:cNvPicPr>
            <a:picLocks noChangeAspect="1"/>
          </p:cNvPicPr>
          <p:nvPr/>
        </p:nvPicPr>
        <p:blipFill>
          <a:blip r:embed="rId6"/>
          <a:stretch>
            <a:fillRect/>
          </a:stretch>
        </p:blipFill>
        <p:spPr>
          <a:xfrm>
            <a:off x="9523208" y="2401129"/>
            <a:ext cx="2428875" cy="1219200"/>
          </a:xfrm>
          <a:prstGeom prst="rect">
            <a:avLst/>
          </a:prstGeom>
        </p:spPr>
      </p:pic>
      <p:sp>
        <p:nvSpPr>
          <p:cNvPr id="14" name="TextBox 13">
            <a:extLst>
              <a:ext uri="{FF2B5EF4-FFF2-40B4-BE49-F238E27FC236}">
                <a16:creationId xmlns:a16="http://schemas.microsoft.com/office/drawing/2014/main" id="{FAF0BC39-4311-41B8-AD2B-510A46B6C58D}"/>
              </a:ext>
            </a:extLst>
          </p:cNvPr>
          <p:cNvSpPr txBox="1"/>
          <p:nvPr/>
        </p:nvSpPr>
        <p:spPr>
          <a:xfrm>
            <a:off x="9213630" y="1326576"/>
            <a:ext cx="2170323" cy="369332"/>
          </a:xfrm>
          <a:prstGeom prst="rect">
            <a:avLst/>
          </a:prstGeom>
          <a:noFill/>
        </p:spPr>
        <p:txBody>
          <a:bodyPr wrap="square" rtlCol="0">
            <a:spAutoFit/>
          </a:bodyPr>
          <a:lstStyle/>
          <a:p>
            <a:r>
              <a:rPr lang="en-US" b="1" dirty="0">
                <a:solidFill>
                  <a:srgbClr val="0070C0"/>
                </a:solidFill>
              </a:rPr>
              <a:t>Given</a:t>
            </a:r>
          </a:p>
        </p:txBody>
      </p:sp>
      <p:sp>
        <p:nvSpPr>
          <p:cNvPr id="18" name="TextBox 17">
            <a:extLst>
              <a:ext uri="{FF2B5EF4-FFF2-40B4-BE49-F238E27FC236}">
                <a16:creationId xmlns:a16="http://schemas.microsoft.com/office/drawing/2014/main" id="{C8BE9E31-10D4-4E80-91CD-E66389864432}"/>
              </a:ext>
            </a:extLst>
          </p:cNvPr>
          <p:cNvSpPr txBox="1"/>
          <p:nvPr/>
        </p:nvSpPr>
        <p:spPr>
          <a:xfrm>
            <a:off x="6595257" y="1624788"/>
            <a:ext cx="2982022" cy="2031325"/>
          </a:xfrm>
          <a:prstGeom prst="rect">
            <a:avLst/>
          </a:prstGeom>
          <a:noFill/>
        </p:spPr>
        <p:txBody>
          <a:bodyPr wrap="square" rtlCol="0">
            <a:spAutoFit/>
          </a:bodyPr>
          <a:lstStyle/>
          <a:p>
            <a:r>
              <a:rPr lang="en-US" b="1" dirty="0">
                <a:solidFill>
                  <a:srgbClr val="0070C0"/>
                </a:solidFill>
              </a:rPr>
              <a:t>B</a:t>
            </a:r>
            <a:r>
              <a:rPr lang="en-US" dirty="0"/>
              <a:t>  (Box):</a:t>
            </a:r>
          </a:p>
          <a:p>
            <a:r>
              <a:rPr lang="en-US" dirty="0"/>
              <a:t>       r  = red</a:t>
            </a:r>
          </a:p>
          <a:p>
            <a:r>
              <a:rPr lang="en-US" dirty="0"/>
              <a:t>       b = blue</a:t>
            </a:r>
          </a:p>
          <a:p>
            <a:endParaRPr lang="en-US" dirty="0"/>
          </a:p>
          <a:p>
            <a:r>
              <a:rPr lang="en-US" b="1" dirty="0">
                <a:solidFill>
                  <a:srgbClr val="0070C0"/>
                </a:solidFill>
              </a:rPr>
              <a:t>F</a:t>
            </a:r>
            <a:r>
              <a:rPr lang="en-US" dirty="0"/>
              <a:t>  (Fruit):</a:t>
            </a:r>
          </a:p>
          <a:p>
            <a:r>
              <a:rPr lang="en-US" dirty="0"/>
              <a:t>       a = apple (green color)</a:t>
            </a:r>
          </a:p>
          <a:p>
            <a:r>
              <a:rPr lang="en-US" dirty="0"/>
              <a:t>       o = orange (orange color)</a:t>
            </a:r>
          </a:p>
        </p:txBody>
      </p:sp>
      <p:sp>
        <p:nvSpPr>
          <p:cNvPr id="22" name="TextBox 21">
            <a:extLst>
              <a:ext uri="{FF2B5EF4-FFF2-40B4-BE49-F238E27FC236}">
                <a16:creationId xmlns:a16="http://schemas.microsoft.com/office/drawing/2014/main" id="{BE5AB0EE-D721-46E1-BF29-1E9354DF166F}"/>
              </a:ext>
            </a:extLst>
          </p:cNvPr>
          <p:cNvSpPr txBox="1"/>
          <p:nvPr/>
        </p:nvSpPr>
        <p:spPr>
          <a:xfrm>
            <a:off x="6238779" y="1285621"/>
            <a:ext cx="1592494" cy="369332"/>
          </a:xfrm>
          <a:prstGeom prst="rect">
            <a:avLst/>
          </a:prstGeom>
          <a:noFill/>
        </p:spPr>
        <p:txBody>
          <a:bodyPr wrap="square" rtlCol="0">
            <a:spAutoFit/>
          </a:bodyPr>
          <a:lstStyle/>
          <a:p>
            <a:r>
              <a:rPr lang="en-US" b="1" dirty="0">
                <a:solidFill>
                  <a:srgbClr val="0070C0"/>
                </a:solidFill>
              </a:rPr>
              <a:t>Random Vars</a:t>
            </a:r>
          </a:p>
        </p:txBody>
      </p:sp>
      <p:sp>
        <p:nvSpPr>
          <p:cNvPr id="23" name="TextBox 22">
            <a:extLst>
              <a:ext uri="{FF2B5EF4-FFF2-40B4-BE49-F238E27FC236}">
                <a16:creationId xmlns:a16="http://schemas.microsoft.com/office/drawing/2014/main" id="{05B27EFF-E88D-4BD7-BCE5-301E4F694548}"/>
              </a:ext>
            </a:extLst>
          </p:cNvPr>
          <p:cNvSpPr txBox="1"/>
          <p:nvPr/>
        </p:nvSpPr>
        <p:spPr>
          <a:xfrm>
            <a:off x="2065062" y="1346461"/>
            <a:ext cx="4386538" cy="2585323"/>
          </a:xfrm>
          <a:prstGeom prst="rect">
            <a:avLst/>
          </a:prstGeom>
          <a:noFill/>
        </p:spPr>
        <p:txBody>
          <a:bodyPr wrap="square" rtlCol="0">
            <a:spAutoFit/>
          </a:bodyPr>
          <a:lstStyle/>
          <a:p>
            <a:r>
              <a:rPr lang="en-US" b="1" dirty="0">
                <a:solidFill>
                  <a:srgbClr val="0070C0"/>
                </a:solidFill>
              </a:rPr>
              <a:t>Given</a:t>
            </a:r>
            <a:r>
              <a:rPr lang="en-US" dirty="0"/>
              <a:t> a red and blue box. Red box has 2 apples &amp; 6 oranges. Blue box has 3 apples and 1 orange. Your eyes are closed and you have to pick any fruit. Blue box is bigger in size hance probability of selecting blue-box is </a:t>
            </a:r>
            <a:r>
              <a:rPr lang="en-US" dirty="0">
                <a:solidFill>
                  <a:srgbClr val="FF0000"/>
                </a:solidFill>
              </a:rPr>
              <a:t>0.6</a:t>
            </a:r>
            <a:r>
              <a:rPr lang="en-US" dirty="0"/>
              <a:t>. </a:t>
            </a:r>
            <a:r>
              <a:rPr lang="en-US" b="1" dirty="0">
                <a:solidFill>
                  <a:srgbClr val="0070C0"/>
                </a:solidFill>
              </a:rPr>
              <a:t>Problem</a:t>
            </a:r>
            <a:r>
              <a:rPr lang="en-US" dirty="0"/>
              <a:t>: </a:t>
            </a:r>
          </a:p>
          <a:p>
            <a:pPr marL="400050" indent="-400050">
              <a:buFont typeface="+mj-lt"/>
              <a:buAutoNum type="romanLcPeriod"/>
            </a:pPr>
            <a:r>
              <a:rPr lang="en-US" dirty="0"/>
              <a:t>What is probability to pick an apple ?</a:t>
            </a:r>
          </a:p>
          <a:p>
            <a:pPr marL="400050" indent="-400050">
              <a:buFont typeface="+mj-lt"/>
              <a:buAutoNum type="romanLcPeriod"/>
            </a:pPr>
            <a:r>
              <a:rPr lang="en-US" dirty="0"/>
              <a:t>If an orange is picked, what is prob. if the box is red ?</a:t>
            </a:r>
          </a:p>
        </p:txBody>
      </p:sp>
      <p:sp>
        <p:nvSpPr>
          <p:cNvPr id="24" name="TextBox 23">
            <a:extLst>
              <a:ext uri="{FF2B5EF4-FFF2-40B4-BE49-F238E27FC236}">
                <a16:creationId xmlns:a16="http://schemas.microsoft.com/office/drawing/2014/main" id="{759213D1-9029-4ADA-AA84-CDDC85BC22BE}"/>
              </a:ext>
            </a:extLst>
          </p:cNvPr>
          <p:cNvSpPr txBox="1"/>
          <p:nvPr/>
        </p:nvSpPr>
        <p:spPr>
          <a:xfrm>
            <a:off x="22543" y="2644011"/>
            <a:ext cx="2211459" cy="1077218"/>
          </a:xfrm>
          <a:prstGeom prst="rect">
            <a:avLst/>
          </a:prstGeom>
          <a:noFill/>
        </p:spPr>
        <p:txBody>
          <a:bodyPr wrap="square" rtlCol="0">
            <a:spAutoFit/>
          </a:bodyPr>
          <a:lstStyle/>
          <a:p>
            <a:r>
              <a:rPr lang="en-US" sz="1600" dirty="0">
                <a:solidFill>
                  <a:schemeClr val="bg2">
                    <a:lumMod val="50000"/>
                  </a:schemeClr>
                </a:solidFill>
              </a:rPr>
              <a:t>Total #apple = 5</a:t>
            </a:r>
          </a:p>
          <a:p>
            <a:r>
              <a:rPr lang="en-US" sz="1600" dirty="0">
                <a:solidFill>
                  <a:schemeClr val="bg2">
                    <a:lumMod val="50000"/>
                  </a:schemeClr>
                </a:solidFill>
              </a:rPr>
              <a:t>Total #Fruits = 12</a:t>
            </a:r>
          </a:p>
          <a:p>
            <a:r>
              <a:rPr lang="en-US" sz="1600" dirty="0">
                <a:solidFill>
                  <a:schemeClr val="bg2">
                    <a:lumMod val="50000"/>
                  </a:schemeClr>
                </a:solidFill>
              </a:rPr>
              <a:t>Hence p(apple) = 5/12 ? – No, this is </a:t>
            </a:r>
            <a:r>
              <a:rPr lang="en-US" sz="1600" b="1" dirty="0">
                <a:solidFill>
                  <a:schemeClr val="bg2">
                    <a:lumMod val="50000"/>
                  </a:schemeClr>
                </a:solidFill>
              </a:rPr>
              <a:t>Wrong</a:t>
            </a:r>
          </a:p>
        </p:txBody>
      </p:sp>
    </p:spTree>
    <p:extLst>
      <p:ext uri="{BB962C8B-B14F-4D97-AF65-F5344CB8AC3E}">
        <p14:creationId xmlns:p14="http://schemas.microsoft.com/office/powerpoint/2010/main" val="66243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D17D53E-54FB-43EB-96E6-510CE62C0276}"/>
              </a:ext>
            </a:extLst>
          </p:cNvPr>
          <p:cNvPicPr>
            <a:picLocks noChangeAspect="1"/>
          </p:cNvPicPr>
          <p:nvPr/>
        </p:nvPicPr>
        <p:blipFill>
          <a:blip r:embed="rId2"/>
          <a:stretch>
            <a:fillRect/>
          </a:stretch>
        </p:blipFill>
        <p:spPr>
          <a:xfrm>
            <a:off x="8259637" y="4430483"/>
            <a:ext cx="3857625" cy="1238250"/>
          </a:xfrm>
          <a:prstGeom prst="rect">
            <a:avLst/>
          </a:prstGeom>
        </p:spPr>
      </p:pic>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Three Laws of Probability : question-2</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dirty="0"/>
              <a:t>Sum rule and Product rule</a:t>
            </a:r>
          </a:p>
          <a:p>
            <a:pPr marL="342900" indent="-342900">
              <a:buFont typeface="Arial" panose="020B0604020202020204" pitchFamily="34" charset="0"/>
              <a:buChar char="•"/>
            </a:pPr>
            <a:r>
              <a:rPr lang="en-US" dirty="0" err="1"/>
              <a:t>Baye’s</a:t>
            </a:r>
            <a:r>
              <a:rPr lang="en-US" dirty="0"/>
              <a:t> Theorem</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2.2</a:t>
            </a:r>
          </a:p>
        </p:txBody>
      </p:sp>
      <p:pic>
        <p:nvPicPr>
          <p:cNvPr id="6" name="Picture 5">
            <a:extLst>
              <a:ext uri="{FF2B5EF4-FFF2-40B4-BE49-F238E27FC236}">
                <a16:creationId xmlns:a16="http://schemas.microsoft.com/office/drawing/2014/main" id="{010EBE41-9480-4E19-9BB9-8951AFFA887E}"/>
              </a:ext>
            </a:extLst>
          </p:cNvPr>
          <p:cNvPicPr>
            <a:picLocks noChangeAspect="1"/>
          </p:cNvPicPr>
          <p:nvPr/>
        </p:nvPicPr>
        <p:blipFill>
          <a:blip r:embed="rId3"/>
          <a:stretch>
            <a:fillRect/>
          </a:stretch>
        </p:blipFill>
        <p:spPr>
          <a:xfrm>
            <a:off x="3840480" y="446529"/>
            <a:ext cx="3359150" cy="788503"/>
          </a:xfrm>
          <a:prstGeom prst="rect">
            <a:avLst/>
          </a:prstGeom>
          <a:ln w="28575">
            <a:solidFill>
              <a:srgbClr val="FF0000"/>
            </a:solidFill>
          </a:ln>
        </p:spPr>
      </p:pic>
      <p:pic>
        <p:nvPicPr>
          <p:cNvPr id="8" name="Picture 7">
            <a:extLst>
              <a:ext uri="{FF2B5EF4-FFF2-40B4-BE49-F238E27FC236}">
                <a16:creationId xmlns:a16="http://schemas.microsoft.com/office/drawing/2014/main" id="{7A4D32FB-AB78-4DD4-BAEF-EA831CEE33B9}"/>
              </a:ext>
            </a:extLst>
          </p:cNvPr>
          <p:cNvPicPr>
            <a:picLocks noChangeAspect="1"/>
          </p:cNvPicPr>
          <p:nvPr/>
        </p:nvPicPr>
        <p:blipFill>
          <a:blip r:embed="rId4"/>
          <a:stretch>
            <a:fillRect/>
          </a:stretch>
        </p:blipFill>
        <p:spPr>
          <a:xfrm>
            <a:off x="7264690" y="436369"/>
            <a:ext cx="4852572" cy="788503"/>
          </a:xfrm>
          <a:prstGeom prst="rect">
            <a:avLst/>
          </a:prstGeom>
          <a:ln w="28575">
            <a:solidFill>
              <a:srgbClr val="FF0000"/>
            </a:solidFill>
          </a:ln>
        </p:spPr>
      </p:pic>
      <p:pic>
        <p:nvPicPr>
          <p:cNvPr id="9" name="Picture 8">
            <a:extLst>
              <a:ext uri="{FF2B5EF4-FFF2-40B4-BE49-F238E27FC236}">
                <a16:creationId xmlns:a16="http://schemas.microsoft.com/office/drawing/2014/main" id="{E57E77A9-492D-426F-97B8-42360A445E9C}"/>
              </a:ext>
            </a:extLst>
          </p:cNvPr>
          <p:cNvPicPr>
            <a:picLocks noChangeAspect="1"/>
          </p:cNvPicPr>
          <p:nvPr/>
        </p:nvPicPr>
        <p:blipFill>
          <a:blip r:embed="rId5"/>
          <a:stretch>
            <a:fillRect/>
          </a:stretch>
        </p:blipFill>
        <p:spPr>
          <a:xfrm>
            <a:off x="167578" y="1408443"/>
            <a:ext cx="1897484" cy="1258788"/>
          </a:xfrm>
          <a:prstGeom prst="rect">
            <a:avLst/>
          </a:prstGeom>
        </p:spPr>
      </p:pic>
      <p:sp>
        <p:nvSpPr>
          <p:cNvPr id="10" name="TextBox 9">
            <a:extLst>
              <a:ext uri="{FF2B5EF4-FFF2-40B4-BE49-F238E27FC236}">
                <a16:creationId xmlns:a16="http://schemas.microsoft.com/office/drawing/2014/main" id="{56F6F454-1CD6-4D69-8D27-1E6537D56A42}"/>
              </a:ext>
            </a:extLst>
          </p:cNvPr>
          <p:cNvSpPr txBox="1"/>
          <p:nvPr/>
        </p:nvSpPr>
        <p:spPr>
          <a:xfrm>
            <a:off x="42863" y="3879712"/>
            <a:ext cx="1540162" cy="369332"/>
          </a:xfrm>
          <a:prstGeom prst="rect">
            <a:avLst/>
          </a:prstGeom>
          <a:noFill/>
        </p:spPr>
        <p:txBody>
          <a:bodyPr wrap="square" rtlCol="0">
            <a:spAutoFit/>
          </a:bodyPr>
          <a:lstStyle/>
          <a:p>
            <a:r>
              <a:rPr lang="en-US" b="1" dirty="0">
                <a:solidFill>
                  <a:srgbClr val="0070C0"/>
                </a:solidFill>
              </a:rPr>
              <a:t>P (F = a) = ?</a:t>
            </a:r>
          </a:p>
        </p:txBody>
      </p:sp>
      <p:pic>
        <p:nvPicPr>
          <p:cNvPr id="12" name="Picture 11">
            <a:extLst>
              <a:ext uri="{FF2B5EF4-FFF2-40B4-BE49-F238E27FC236}">
                <a16:creationId xmlns:a16="http://schemas.microsoft.com/office/drawing/2014/main" id="{42C4D14B-7352-4DC3-B276-AAB97621721E}"/>
              </a:ext>
            </a:extLst>
          </p:cNvPr>
          <p:cNvPicPr>
            <a:picLocks noChangeAspect="1"/>
          </p:cNvPicPr>
          <p:nvPr/>
        </p:nvPicPr>
        <p:blipFill>
          <a:blip r:embed="rId6"/>
          <a:stretch>
            <a:fillRect/>
          </a:stretch>
        </p:blipFill>
        <p:spPr>
          <a:xfrm>
            <a:off x="9476083" y="1636848"/>
            <a:ext cx="2038350" cy="628650"/>
          </a:xfrm>
          <a:prstGeom prst="rect">
            <a:avLst/>
          </a:prstGeom>
        </p:spPr>
      </p:pic>
      <p:pic>
        <p:nvPicPr>
          <p:cNvPr id="13" name="Picture 12">
            <a:extLst>
              <a:ext uri="{FF2B5EF4-FFF2-40B4-BE49-F238E27FC236}">
                <a16:creationId xmlns:a16="http://schemas.microsoft.com/office/drawing/2014/main" id="{C3E3CBBC-4E57-444F-84BD-0B660E988007}"/>
              </a:ext>
            </a:extLst>
          </p:cNvPr>
          <p:cNvPicPr>
            <a:picLocks noChangeAspect="1"/>
          </p:cNvPicPr>
          <p:nvPr/>
        </p:nvPicPr>
        <p:blipFill>
          <a:blip r:embed="rId7"/>
          <a:stretch>
            <a:fillRect/>
          </a:stretch>
        </p:blipFill>
        <p:spPr>
          <a:xfrm>
            <a:off x="9523208" y="2401129"/>
            <a:ext cx="2428875" cy="1219200"/>
          </a:xfrm>
          <a:prstGeom prst="rect">
            <a:avLst/>
          </a:prstGeom>
        </p:spPr>
      </p:pic>
      <p:sp>
        <p:nvSpPr>
          <p:cNvPr id="14" name="TextBox 13">
            <a:extLst>
              <a:ext uri="{FF2B5EF4-FFF2-40B4-BE49-F238E27FC236}">
                <a16:creationId xmlns:a16="http://schemas.microsoft.com/office/drawing/2014/main" id="{FAF0BC39-4311-41B8-AD2B-510A46B6C58D}"/>
              </a:ext>
            </a:extLst>
          </p:cNvPr>
          <p:cNvSpPr txBox="1"/>
          <p:nvPr/>
        </p:nvSpPr>
        <p:spPr>
          <a:xfrm>
            <a:off x="9213630" y="1326576"/>
            <a:ext cx="2170323" cy="369332"/>
          </a:xfrm>
          <a:prstGeom prst="rect">
            <a:avLst/>
          </a:prstGeom>
          <a:noFill/>
        </p:spPr>
        <p:txBody>
          <a:bodyPr wrap="square" rtlCol="0">
            <a:spAutoFit/>
          </a:bodyPr>
          <a:lstStyle/>
          <a:p>
            <a:r>
              <a:rPr lang="en-US" b="1" dirty="0">
                <a:solidFill>
                  <a:srgbClr val="0070C0"/>
                </a:solidFill>
              </a:rPr>
              <a:t>Given</a:t>
            </a:r>
          </a:p>
        </p:txBody>
      </p:sp>
      <p:pic>
        <p:nvPicPr>
          <p:cNvPr id="15" name="Picture 14">
            <a:extLst>
              <a:ext uri="{FF2B5EF4-FFF2-40B4-BE49-F238E27FC236}">
                <a16:creationId xmlns:a16="http://schemas.microsoft.com/office/drawing/2014/main" id="{6336B8FA-0D3D-4EA4-B48F-A844CAC3F625}"/>
              </a:ext>
            </a:extLst>
          </p:cNvPr>
          <p:cNvPicPr>
            <a:picLocks noChangeAspect="1"/>
          </p:cNvPicPr>
          <p:nvPr/>
        </p:nvPicPr>
        <p:blipFill>
          <a:blip r:embed="rId8"/>
          <a:stretch>
            <a:fillRect/>
          </a:stretch>
        </p:blipFill>
        <p:spPr>
          <a:xfrm>
            <a:off x="195740" y="4836864"/>
            <a:ext cx="6238875" cy="838200"/>
          </a:xfrm>
          <a:prstGeom prst="rect">
            <a:avLst/>
          </a:prstGeom>
        </p:spPr>
      </p:pic>
      <p:sp>
        <p:nvSpPr>
          <p:cNvPr id="16" name="TextBox 15">
            <a:extLst>
              <a:ext uri="{FF2B5EF4-FFF2-40B4-BE49-F238E27FC236}">
                <a16:creationId xmlns:a16="http://schemas.microsoft.com/office/drawing/2014/main" id="{A8672A85-F640-48C7-8FBB-5D0F0759F9AE}"/>
              </a:ext>
            </a:extLst>
          </p:cNvPr>
          <p:cNvSpPr txBox="1"/>
          <p:nvPr/>
        </p:nvSpPr>
        <p:spPr>
          <a:xfrm>
            <a:off x="195740" y="5801245"/>
            <a:ext cx="3472265" cy="369332"/>
          </a:xfrm>
          <a:prstGeom prst="rect">
            <a:avLst/>
          </a:prstGeom>
          <a:noFill/>
        </p:spPr>
        <p:txBody>
          <a:bodyPr wrap="square" rtlCol="0">
            <a:spAutoFit/>
          </a:bodyPr>
          <a:lstStyle/>
          <a:p>
            <a:r>
              <a:rPr lang="en-US" dirty="0"/>
              <a:t>P (F = o)  =  1 – P (F = a)  =  9/20</a:t>
            </a:r>
          </a:p>
        </p:txBody>
      </p:sp>
      <p:sp>
        <p:nvSpPr>
          <p:cNvPr id="17" name="TextBox 16">
            <a:extLst>
              <a:ext uri="{FF2B5EF4-FFF2-40B4-BE49-F238E27FC236}">
                <a16:creationId xmlns:a16="http://schemas.microsoft.com/office/drawing/2014/main" id="{BBD5E5B9-6B22-4144-B369-FE83FAA4654B}"/>
              </a:ext>
            </a:extLst>
          </p:cNvPr>
          <p:cNvSpPr txBox="1"/>
          <p:nvPr/>
        </p:nvSpPr>
        <p:spPr>
          <a:xfrm>
            <a:off x="8140229" y="3943939"/>
            <a:ext cx="2211459" cy="369332"/>
          </a:xfrm>
          <a:prstGeom prst="rect">
            <a:avLst/>
          </a:prstGeom>
          <a:noFill/>
        </p:spPr>
        <p:txBody>
          <a:bodyPr wrap="square" rtlCol="0">
            <a:spAutoFit/>
          </a:bodyPr>
          <a:lstStyle/>
          <a:p>
            <a:r>
              <a:rPr lang="en-US" b="1" dirty="0">
                <a:solidFill>
                  <a:srgbClr val="0070C0"/>
                </a:solidFill>
              </a:rPr>
              <a:t>P (B = r | F = o) = ?</a:t>
            </a:r>
          </a:p>
        </p:txBody>
      </p:sp>
      <p:sp>
        <p:nvSpPr>
          <p:cNvPr id="18" name="TextBox 17">
            <a:extLst>
              <a:ext uri="{FF2B5EF4-FFF2-40B4-BE49-F238E27FC236}">
                <a16:creationId xmlns:a16="http://schemas.microsoft.com/office/drawing/2014/main" id="{C8BE9E31-10D4-4E80-91CD-E66389864432}"/>
              </a:ext>
            </a:extLst>
          </p:cNvPr>
          <p:cNvSpPr txBox="1"/>
          <p:nvPr/>
        </p:nvSpPr>
        <p:spPr>
          <a:xfrm>
            <a:off x="6595257" y="1624788"/>
            <a:ext cx="2982022" cy="2031325"/>
          </a:xfrm>
          <a:prstGeom prst="rect">
            <a:avLst/>
          </a:prstGeom>
          <a:noFill/>
        </p:spPr>
        <p:txBody>
          <a:bodyPr wrap="square" rtlCol="0">
            <a:spAutoFit/>
          </a:bodyPr>
          <a:lstStyle/>
          <a:p>
            <a:r>
              <a:rPr lang="en-US" b="1" dirty="0">
                <a:solidFill>
                  <a:srgbClr val="0070C0"/>
                </a:solidFill>
              </a:rPr>
              <a:t>B</a:t>
            </a:r>
            <a:r>
              <a:rPr lang="en-US" dirty="0"/>
              <a:t>  (Box):</a:t>
            </a:r>
          </a:p>
          <a:p>
            <a:r>
              <a:rPr lang="en-US" dirty="0"/>
              <a:t>       r  = red</a:t>
            </a:r>
          </a:p>
          <a:p>
            <a:r>
              <a:rPr lang="en-US" dirty="0"/>
              <a:t>       b = blue</a:t>
            </a:r>
          </a:p>
          <a:p>
            <a:endParaRPr lang="en-US" dirty="0"/>
          </a:p>
          <a:p>
            <a:r>
              <a:rPr lang="en-US" b="1" dirty="0">
                <a:solidFill>
                  <a:srgbClr val="0070C0"/>
                </a:solidFill>
              </a:rPr>
              <a:t>F</a:t>
            </a:r>
            <a:r>
              <a:rPr lang="en-US" dirty="0"/>
              <a:t>  (Fruit):</a:t>
            </a:r>
          </a:p>
          <a:p>
            <a:r>
              <a:rPr lang="en-US" dirty="0"/>
              <a:t>       a = apple (green color)</a:t>
            </a:r>
          </a:p>
          <a:p>
            <a:r>
              <a:rPr lang="en-US" dirty="0"/>
              <a:t>       o = orange (orange color)</a:t>
            </a:r>
          </a:p>
        </p:txBody>
      </p:sp>
      <p:sp>
        <p:nvSpPr>
          <p:cNvPr id="19" name="TextBox 18">
            <a:extLst>
              <a:ext uri="{FF2B5EF4-FFF2-40B4-BE49-F238E27FC236}">
                <a16:creationId xmlns:a16="http://schemas.microsoft.com/office/drawing/2014/main" id="{9B4A1AAC-CCB2-445B-89DD-848A160444AE}"/>
              </a:ext>
            </a:extLst>
          </p:cNvPr>
          <p:cNvSpPr txBox="1"/>
          <p:nvPr/>
        </p:nvSpPr>
        <p:spPr>
          <a:xfrm>
            <a:off x="3827672" y="5256797"/>
            <a:ext cx="1438383" cy="369332"/>
          </a:xfrm>
          <a:prstGeom prst="rect">
            <a:avLst/>
          </a:prstGeom>
          <a:noFill/>
        </p:spPr>
        <p:txBody>
          <a:bodyPr wrap="square" rtlCol="0">
            <a:spAutoFit/>
          </a:bodyPr>
          <a:lstStyle/>
          <a:p>
            <a:r>
              <a:rPr lang="en-US" dirty="0"/>
              <a:t>= 0.55</a:t>
            </a:r>
          </a:p>
        </p:txBody>
      </p:sp>
      <p:sp>
        <p:nvSpPr>
          <p:cNvPr id="20" name="TextBox 19">
            <a:extLst>
              <a:ext uri="{FF2B5EF4-FFF2-40B4-BE49-F238E27FC236}">
                <a16:creationId xmlns:a16="http://schemas.microsoft.com/office/drawing/2014/main" id="{F018A1DB-032B-469E-962C-28F3D9E4D309}"/>
              </a:ext>
            </a:extLst>
          </p:cNvPr>
          <p:cNvSpPr txBox="1"/>
          <p:nvPr/>
        </p:nvSpPr>
        <p:spPr>
          <a:xfrm>
            <a:off x="3315177" y="5801245"/>
            <a:ext cx="995252" cy="369332"/>
          </a:xfrm>
          <a:prstGeom prst="rect">
            <a:avLst/>
          </a:prstGeom>
          <a:noFill/>
        </p:spPr>
        <p:txBody>
          <a:bodyPr wrap="square" rtlCol="0">
            <a:spAutoFit/>
          </a:bodyPr>
          <a:lstStyle/>
          <a:p>
            <a:r>
              <a:rPr lang="en-US" dirty="0"/>
              <a:t>= 0.45</a:t>
            </a:r>
          </a:p>
        </p:txBody>
      </p:sp>
      <p:sp>
        <p:nvSpPr>
          <p:cNvPr id="22" name="TextBox 21">
            <a:extLst>
              <a:ext uri="{FF2B5EF4-FFF2-40B4-BE49-F238E27FC236}">
                <a16:creationId xmlns:a16="http://schemas.microsoft.com/office/drawing/2014/main" id="{BE5AB0EE-D721-46E1-BF29-1E9354DF166F}"/>
              </a:ext>
            </a:extLst>
          </p:cNvPr>
          <p:cNvSpPr txBox="1"/>
          <p:nvPr/>
        </p:nvSpPr>
        <p:spPr>
          <a:xfrm>
            <a:off x="6238779" y="1285621"/>
            <a:ext cx="1592494" cy="369332"/>
          </a:xfrm>
          <a:prstGeom prst="rect">
            <a:avLst/>
          </a:prstGeom>
          <a:noFill/>
        </p:spPr>
        <p:txBody>
          <a:bodyPr wrap="square" rtlCol="0">
            <a:spAutoFit/>
          </a:bodyPr>
          <a:lstStyle/>
          <a:p>
            <a:r>
              <a:rPr lang="en-US" b="1" dirty="0">
                <a:solidFill>
                  <a:srgbClr val="0070C0"/>
                </a:solidFill>
              </a:rPr>
              <a:t>Random Vars</a:t>
            </a:r>
          </a:p>
        </p:txBody>
      </p:sp>
      <p:sp>
        <p:nvSpPr>
          <p:cNvPr id="23" name="TextBox 22">
            <a:extLst>
              <a:ext uri="{FF2B5EF4-FFF2-40B4-BE49-F238E27FC236}">
                <a16:creationId xmlns:a16="http://schemas.microsoft.com/office/drawing/2014/main" id="{05B27EFF-E88D-4BD7-BCE5-301E4F694548}"/>
              </a:ext>
            </a:extLst>
          </p:cNvPr>
          <p:cNvSpPr txBox="1"/>
          <p:nvPr/>
        </p:nvSpPr>
        <p:spPr>
          <a:xfrm>
            <a:off x="2065062" y="1346461"/>
            <a:ext cx="4386538" cy="2585323"/>
          </a:xfrm>
          <a:prstGeom prst="rect">
            <a:avLst/>
          </a:prstGeom>
          <a:noFill/>
        </p:spPr>
        <p:txBody>
          <a:bodyPr wrap="square" rtlCol="0">
            <a:spAutoFit/>
          </a:bodyPr>
          <a:lstStyle/>
          <a:p>
            <a:r>
              <a:rPr lang="en-US" b="1" dirty="0">
                <a:solidFill>
                  <a:srgbClr val="0070C0"/>
                </a:solidFill>
              </a:rPr>
              <a:t>Given</a:t>
            </a:r>
            <a:r>
              <a:rPr lang="en-US" dirty="0"/>
              <a:t> a red and blue box. Red box has 2 apples &amp; 6 oranges. Blue box has 3 apples and 1 orange. Your eyes are closed and you have to pick any fruit. Blue box is bigger in size hance probability of selecting blue-box is </a:t>
            </a:r>
            <a:r>
              <a:rPr lang="en-US" dirty="0">
                <a:solidFill>
                  <a:srgbClr val="FF0000"/>
                </a:solidFill>
              </a:rPr>
              <a:t>0.6</a:t>
            </a:r>
            <a:r>
              <a:rPr lang="en-US" dirty="0"/>
              <a:t>. </a:t>
            </a:r>
            <a:r>
              <a:rPr lang="en-US" b="1" dirty="0">
                <a:solidFill>
                  <a:srgbClr val="0070C0"/>
                </a:solidFill>
              </a:rPr>
              <a:t>Problem</a:t>
            </a:r>
            <a:r>
              <a:rPr lang="en-US" dirty="0"/>
              <a:t>: </a:t>
            </a:r>
          </a:p>
          <a:p>
            <a:pPr marL="400050" indent="-400050">
              <a:buFont typeface="+mj-lt"/>
              <a:buAutoNum type="romanLcPeriod"/>
            </a:pPr>
            <a:r>
              <a:rPr lang="en-US" dirty="0"/>
              <a:t>What is probability to pick an apple ?</a:t>
            </a:r>
          </a:p>
          <a:p>
            <a:pPr marL="400050" indent="-400050">
              <a:buFont typeface="+mj-lt"/>
              <a:buAutoNum type="romanLcPeriod"/>
            </a:pPr>
            <a:r>
              <a:rPr lang="en-US" dirty="0"/>
              <a:t>If an orange is picked, what is prob. if the box is red ?</a:t>
            </a:r>
          </a:p>
        </p:txBody>
      </p:sp>
      <p:sp>
        <p:nvSpPr>
          <p:cNvPr id="24" name="TextBox 23">
            <a:extLst>
              <a:ext uri="{FF2B5EF4-FFF2-40B4-BE49-F238E27FC236}">
                <a16:creationId xmlns:a16="http://schemas.microsoft.com/office/drawing/2014/main" id="{759213D1-9029-4ADA-AA84-CDDC85BC22BE}"/>
              </a:ext>
            </a:extLst>
          </p:cNvPr>
          <p:cNvSpPr txBox="1"/>
          <p:nvPr/>
        </p:nvSpPr>
        <p:spPr>
          <a:xfrm>
            <a:off x="22543" y="2644011"/>
            <a:ext cx="2211459" cy="1077218"/>
          </a:xfrm>
          <a:prstGeom prst="rect">
            <a:avLst/>
          </a:prstGeom>
          <a:noFill/>
        </p:spPr>
        <p:txBody>
          <a:bodyPr wrap="square" rtlCol="0">
            <a:spAutoFit/>
          </a:bodyPr>
          <a:lstStyle/>
          <a:p>
            <a:r>
              <a:rPr lang="en-US" sz="1600" dirty="0">
                <a:solidFill>
                  <a:schemeClr val="bg2">
                    <a:lumMod val="50000"/>
                  </a:schemeClr>
                </a:solidFill>
              </a:rPr>
              <a:t>Total #apple = 5</a:t>
            </a:r>
          </a:p>
          <a:p>
            <a:r>
              <a:rPr lang="en-US" sz="1600" dirty="0">
                <a:solidFill>
                  <a:schemeClr val="bg2">
                    <a:lumMod val="50000"/>
                  </a:schemeClr>
                </a:solidFill>
              </a:rPr>
              <a:t>Total #Fruits = 12</a:t>
            </a:r>
          </a:p>
          <a:p>
            <a:r>
              <a:rPr lang="en-US" sz="1600" dirty="0">
                <a:solidFill>
                  <a:schemeClr val="bg2">
                    <a:lumMod val="50000"/>
                  </a:schemeClr>
                </a:solidFill>
              </a:rPr>
              <a:t>Hence p(apple) = 5/12 ? – No, this is </a:t>
            </a:r>
            <a:r>
              <a:rPr lang="en-US" sz="1600" b="1" dirty="0">
                <a:solidFill>
                  <a:schemeClr val="bg2">
                    <a:lumMod val="50000"/>
                  </a:schemeClr>
                </a:solidFill>
              </a:rPr>
              <a:t>Wrong</a:t>
            </a:r>
          </a:p>
        </p:txBody>
      </p:sp>
      <p:pic>
        <p:nvPicPr>
          <p:cNvPr id="26" name="Picture 25">
            <a:extLst>
              <a:ext uri="{FF2B5EF4-FFF2-40B4-BE49-F238E27FC236}">
                <a16:creationId xmlns:a16="http://schemas.microsoft.com/office/drawing/2014/main" id="{3773FEF6-E42E-4660-AF89-C7A7A0B0A75C}"/>
              </a:ext>
            </a:extLst>
          </p:cNvPr>
          <p:cNvPicPr>
            <a:picLocks noChangeAspect="1"/>
          </p:cNvPicPr>
          <p:nvPr/>
        </p:nvPicPr>
        <p:blipFill>
          <a:blip r:embed="rId9"/>
          <a:stretch>
            <a:fillRect/>
          </a:stretch>
        </p:blipFill>
        <p:spPr>
          <a:xfrm>
            <a:off x="155100" y="4266411"/>
            <a:ext cx="5579139" cy="299293"/>
          </a:xfrm>
          <a:prstGeom prst="rect">
            <a:avLst/>
          </a:prstGeom>
        </p:spPr>
      </p:pic>
      <p:sp>
        <p:nvSpPr>
          <p:cNvPr id="27" name="TextBox 26">
            <a:extLst>
              <a:ext uri="{FF2B5EF4-FFF2-40B4-BE49-F238E27FC236}">
                <a16:creationId xmlns:a16="http://schemas.microsoft.com/office/drawing/2014/main" id="{6A71A456-EA60-4741-9622-34880E23F925}"/>
              </a:ext>
            </a:extLst>
          </p:cNvPr>
          <p:cNvSpPr txBox="1"/>
          <p:nvPr/>
        </p:nvSpPr>
        <p:spPr>
          <a:xfrm>
            <a:off x="5882640" y="4225917"/>
            <a:ext cx="1432021" cy="365902"/>
          </a:xfrm>
          <a:prstGeom prst="rect">
            <a:avLst/>
          </a:prstGeom>
          <a:noFill/>
        </p:spPr>
        <p:txBody>
          <a:bodyPr wrap="square" rtlCol="0">
            <a:spAutoFit/>
          </a:bodyPr>
          <a:lstStyle/>
          <a:p>
            <a:r>
              <a:rPr lang="en-US" dirty="0">
                <a:solidFill>
                  <a:srgbClr val="FF0000"/>
                </a:solidFill>
              </a:rPr>
              <a:t>: Sum Rule</a:t>
            </a:r>
          </a:p>
        </p:txBody>
      </p:sp>
      <p:sp>
        <p:nvSpPr>
          <p:cNvPr id="28" name="Right Brace 27">
            <a:extLst>
              <a:ext uri="{FF2B5EF4-FFF2-40B4-BE49-F238E27FC236}">
                <a16:creationId xmlns:a16="http://schemas.microsoft.com/office/drawing/2014/main" id="{56BBAC96-33FE-4E4B-9057-5F2C75CABD00}"/>
              </a:ext>
            </a:extLst>
          </p:cNvPr>
          <p:cNvSpPr/>
          <p:nvPr/>
        </p:nvSpPr>
        <p:spPr>
          <a:xfrm rot="16200000">
            <a:off x="2632624" y="3629008"/>
            <a:ext cx="235026" cy="2180686"/>
          </a:xfrm>
          <a:prstGeom prst="rightBrace">
            <a:avLst/>
          </a:pr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BC0DE1DA-BC48-42C5-B314-ACF28E0298E5}"/>
              </a:ext>
            </a:extLst>
          </p:cNvPr>
          <p:cNvSpPr/>
          <p:nvPr/>
        </p:nvSpPr>
        <p:spPr>
          <a:xfrm rot="16200000">
            <a:off x="5142144" y="3629008"/>
            <a:ext cx="235026" cy="2180686"/>
          </a:xfrm>
          <a:prstGeom prst="rightBrace">
            <a:avLst/>
          </a:pr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C0F6F4F-A08B-495F-8CB0-2592E1C410BE}"/>
              </a:ext>
            </a:extLst>
          </p:cNvPr>
          <p:cNvSpPr txBox="1"/>
          <p:nvPr/>
        </p:nvSpPr>
        <p:spPr>
          <a:xfrm>
            <a:off x="6350000" y="4513344"/>
            <a:ext cx="1432021" cy="646331"/>
          </a:xfrm>
          <a:prstGeom prst="rect">
            <a:avLst/>
          </a:prstGeom>
          <a:noFill/>
        </p:spPr>
        <p:txBody>
          <a:bodyPr wrap="square" rtlCol="0">
            <a:spAutoFit/>
          </a:bodyPr>
          <a:lstStyle/>
          <a:p>
            <a:r>
              <a:rPr lang="en-US" dirty="0">
                <a:solidFill>
                  <a:srgbClr val="FF0000"/>
                </a:solidFill>
              </a:rPr>
              <a:t>: Product</a:t>
            </a:r>
          </a:p>
          <a:p>
            <a:r>
              <a:rPr lang="en-US" dirty="0">
                <a:solidFill>
                  <a:srgbClr val="FF0000"/>
                </a:solidFill>
              </a:rPr>
              <a:t>  Rule</a:t>
            </a:r>
          </a:p>
        </p:txBody>
      </p:sp>
      <p:sp>
        <p:nvSpPr>
          <p:cNvPr id="33" name="TextBox 32">
            <a:extLst>
              <a:ext uri="{FF2B5EF4-FFF2-40B4-BE49-F238E27FC236}">
                <a16:creationId xmlns:a16="http://schemas.microsoft.com/office/drawing/2014/main" id="{138E11F5-0393-44BB-90F9-EB6A57BFCCB1}"/>
              </a:ext>
            </a:extLst>
          </p:cNvPr>
          <p:cNvSpPr txBox="1"/>
          <p:nvPr/>
        </p:nvSpPr>
        <p:spPr>
          <a:xfrm>
            <a:off x="9345710" y="4195382"/>
            <a:ext cx="1788160" cy="369332"/>
          </a:xfrm>
          <a:prstGeom prst="rect">
            <a:avLst/>
          </a:prstGeom>
          <a:noFill/>
        </p:spPr>
        <p:txBody>
          <a:bodyPr wrap="square" rtlCol="0">
            <a:spAutoFit/>
          </a:bodyPr>
          <a:lstStyle/>
          <a:p>
            <a:r>
              <a:rPr lang="en-US" dirty="0">
                <a:solidFill>
                  <a:srgbClr val="FF0000"/>
                </a:solidFill>
              </a:rPr>
              <a:t>: </a:t>
            </a:r>
            <a:r>
              <a:rPr lang="en-US" dirty="0" err="1">
                <a:solidFill>
                  <a:srgbClr val="FF0000"/>
                </a:solidFill>
              </a:rPr>
              <a:t>Baye’s</a:t>
            </a:r>
            <a:r>
              <a:rPr lang="en-US" dirty="0">
                <a:solidFill>
                  <a:srgbClr val="FF0000"/>
                </a:solidFill>
              </a:rPr>
              <a:t> Theorem</a:t>
            </a:r>
          </a:p>
        </p:txBody>
      </p:sp>
      <p:pic>
        <p:nvPicPr>
          <p:cNvPr id="35" name="Picture 34">
            <a:extLst>
              <a:ext uri="{FF2B5EF4-FFF2-40B4-BE49-F238E27FC236}">
                <a16:creationId xmlns:a16="http://schemas.microsoft.com/office/drawing/2014/main" id="{7A38ECF6-76B5-41CB-A774-B98516F00F99}"/>
              </a:ext>
            </a:extLst>
          </p:cNvPr>
          <p:cNvPicPr>
            <a:picLocks noChangeAspect="1"/>
          </p:cNvPicPr>
          <p:nvPr/>
        </p:nvPicPr>
        <p:blipFill>
          <a:blip r:embed="rId10"/>
          <a:stretch>
            <a:fillRect/>
          </a:stretch>
        </p:blipFill>
        <p:spPr>
          <a:xfrm>
            <a:off x="4569288" y="5365800"/>
            <a:ext cx="5612496" cy="1459635"/>
          </a:xfrm>
          <a:prstGeom prst="rect">
            <a:avLst/>
          </a:prstGeom>
          <a:ln>
            <a:solidFill>
              <a:srgbClr val="0070C0"/>
            </a:solidFill>
          </a:ln>
        </p:spPr>
      </p:pic>
      <p:pic>
        <p:nvPicPr>
          <p:cNvPr id="39" name="Picture 38">
            <a:extLst>
              <a:ext uri="{FF2B5EF4-FFF2-40B4-BE49-F238E27FC236}">
                <a16:creationId xmlns:a16="http://schemas.microsoft.com/office/drawing/2014/main" id="{EA0EEC00-4B3B-4274-89A5-51F94F65D222}"/>
              </a:ext>
            </a:extLst>
          </p:cNvPr>
          <p:cNvPicPr>
            <a:picLocks noChangeAspect="1"/>
          </p:cNvPicPr>
          <p:nvPr/>
        </p:nvPicPr>
        <p:blipFill>
          <a:blip r:embed="rId11"/>
          <a:stretch>
            <a:fillRect/>
          </a:stretch>
        </p:blipFill>
        <p:spPr>
          <a:xfrm>
            <a:off x="248773" y="6115260"/>
            <a:ext cx="2139932" cy="593174"/>
          </a:xfrm>
          <a:prstGeom prst="rect">
            <a:avLst/>
          </a:prstGeom>
        </p:spPr>
      </p:pic>
      <p:sp>
        <p:nvSpPr>
          <p:cNvPr id="40" name="TextBox 39">
            <a:extLst>
              <a:ext uri="{FF2B5EF4-FFF2-40B4-BE49-F238E27FC236}">
                <a16:creationId xmlns:a16="http://schemas.microsoft.com/office/drawing/2014/main" id="{E06A3C5F-A556-4168-A179-13AE0A45A155}"/>
              </a:ext>
            </a:extLst>
          </p:cNvPr>
          <p:cNvSpPr txBox="1"/>
          <p:nvPr/>
        </p:nvSpPr>
        <p:spPr>
          <a:xfrm>
            <a:off x="2475817" y="6228967"/>
            <a:ext cx="1933623" cy="369332"/>
          </a:xfrm>
          <a:prstGeom prst="rect">
            <a:avLst/>
          </a:prstGeom>
          <a:noFill/>
        </p:spPr>
        <p:txBody>
          <a:bodyPr wrap="square" rtlCol="0">
            <a:spAutoFit/>
          </a:bodyPr>
          <a:lstStyle/>
          <a:p>
            <a:r>
              <a:rPr lang="en-US" dirty="0">
                <a:solidFill>
                  <a:schemeClr val="bg2">
                    <a:lumMod val="50000"/>
                  </a:schemeClr>
                </a:solidFill>
              </a:rPr>
              <a:t>If continuous vars</a:t>
            </a:r>
          </a:p>
        </p:txBody>
      </p:sp>
      <p:sp>
        <p:nvSpPr>
          <p:cNvPr id="41" name="Rectangle 40">
            <a:extLst>
              <a:ext uri="{FF2B5EF4-FFF2-40B4-BE49-F238E27FC236}">
                <a16:creationId xmlns:a16="http://schemas.microsoft.com/office/drawing/2014/main" id="{901CA713-E7B0-4FF8-BB15-2FCFA1D3E3F0}"/>
              </a:ext>
            </a:extLst>
          </p:cNvPr>
          <p:cNvSpPr/>
          <p:nvPr/>
        </p:nvSpPr>
        <p:spPr>
          <a:xfrm>
            <a:off x="195740" y="6170577"/>
            <a:ext cx="4114689" cy="5073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E66C88-797E-4596-89F1-369A0610AE7C}"/>
              </a:ext>
            </a:extLst>
          </p:cNvPr>
          <p:cNvSpPr txBox="1"/>
          <p:nvPr/>
        </p:nvSpPr>
        <p:spPr>
          <a:xfrm>
            <a:off x="10201448" y="5732210"/>
            <a:ext cx="1935478" cy="1077218"/>
          </a:xfrm>
          <a:prstGeom prst="rect">
            <a:avLst/>
          </a:prstGeom>
          <a:noFill/>
          <a:ln>
            <a:solidFill>
              <a:srgbClr val="0070C0"/>
            </a:solidFill>
          </a:ln>
        </p:spPr>
        <p:txBody>
          <a:bodyPr wrap="square" rtlCol="0">
            <a:spAutoFit/>
          </a:bodyPr>
          <a:lstStyle/>
          <a:p>
            <a:r>
              <a:rPr lang="en-US" sz="1600" dirty="0"/>
              <a:t>Posterior P(B=</a:t>
            </a:r>
            <a:r>
              <a:rPr lang="en-US" sz="1600" dirty="0" err="1"/>
              <a:t>r|F</a:t>
            </a:r>
            <a:r>
              <a:rPr lang="en-US" sz="1600" dirty="0"/>
              <a:t>=o) is higher even when prior P(B=b) is higher!</a:t>
            </a:r>
          </a:p>
        </p:txBody>
      </p:sp>
    </p:spTree>
    <p:extLst>
      <p:ext uri="{BB962C8B-B14F-4D97-AF65-F5344CB8AC3E}">
        <p14:creationId xmlns:p14="http://schemas.microsoft.com/office/powerpoint/2010/main" val="3633373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Expectation of f(x) where x has PDF p(x)</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r>
              <a:rPr lang="en-US" sz="2000" dirty="0"/>
              <a:t>    </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2.3</a:t>
            </a:r>
          </a:p>
        </p:txBody>
      </p:sp>
      <p:pic>
        <p:nvPicPr>
          <p:cNvPr id="51" name="Picture 50">
            <a:extLst>
              <a:ext uri="{FF2B5EF4-FFF2-40B4-BE49-F238E27FC236}">
                <a16:creationId xmlns:a16="http://schemas.microsoft.com/office/drawing/2014/main" id="{654D737A-BB1C-FB47-45FE-06CFF5ECA822}"/>
              </a:ext>
            </a:extLst>
          </p:cNvPr>
          <p:cNvPicPr>
            <a:picLocks noChangeAspect="1"/>
          </p:cNvPicPr>
          <p:nvPr/>
        </p:nvPicPr>
        <p:blipFill>
          <a:blip r:embed="rId2"/>
          <a:stretch>
            <a:fillRect/>
          </a:stretch>
        </p:blipFill>
        <p:spPr>
          <a:xfrm>
            <a:off x="4947403" y="562754"/>
            <a:ext cx="3315737" cy="560750"/>
          </a:xfrm>
          <a:prstGeom prst="rect">
            <a:avLst/>
          </a:prstGeom>
        </p:spPr>
      </p:pic>
      <p:pic>
        <p:nvPicPr>
          <p:cNvPr id="52" name="Picture 51">
            <a:extLst>
              <a:ext uri="{FF2B5EF4-FFF2-40B4-BE49-F238E27FC236}">
                <a16:creationId xmlns:a16="http://schemas.microsoft.com/office/drawing/2014/main" id="{CD656AD9-513A-9D06-984A-805BD3E19300}"/>
              </a:ext>
            </a:extLst>
          </p:cNvPr>
          <p:cNvPicPr>
            <a:picLocks noChangeAspect="1"/>
          </p:cNvPicPr>
          <p:nvPr/>
        </p:nvPicPr>
        <p:blipFill>
          <a:blip r:embed="rId3"/>
          <a:stretch>
            <a:fillRect/>
          </a:stretch>
        </p:blipFill>
        <p:spPr>
          <a:xfrm>
            <a:off x="8665990" y="560435"/>
            <a:ext cx="3315738" cy="568583"/>
          </a:xfrm>
          <a:prstGeom prst="rect">
            <a:avLst/>
          </a:prstGeom>
          <a:ln>
            <a:noFill/>
          </a:ln>
        </p:spPr>
      </p:pic>
      <p:sp>
        <p:nvSpPr>
          <p:cNvPr id="54" name="TextBox 53">
            <a:extLst>
              <a:ext uri="{FF2B5EF4-FFF2-40B4-BE49-F238E27FC236}">
                <a16:creationId xmlns:a16="http://schemas.microsoft.com/office/drawing/2014/main" id="{8A860B1B-FE3C-139D-F051-85AEF9C89077}"/>
              </a:ext>
            </a:extLst>
          </p:cNvPr>
          <p:cNvSpPr txBox="1"/>
          <p:nvPr/>
        </p:nvSpPr>
        <p:spPr>
          <a:xfrm>
            <a:off x="146970" y="1462229"/>
            <a:ext cx="11740229" cy="707886"/>
          </a:xfrm>
          <a:prstGeom prst="rect">
            <a:avLst/>
          </a:prstGeom>
          <a:noFill/>
        </p:spPr>
        <p:txBody>
          <a:bodyPr wrap="square">
            <a:spAutoFit/>
          </a:bodyPr>
          <a:lstStyle/>
          <a:p>
            <a:r>
              <a:rPr lang="en-US" sz="2000" dirty="0"/>
              <a:t>A person can walk max. up to 10 km. Probability that a person walks a distance of x km. is proportional to x. </a:t>
            </a:r>
          </a:p>
          <a:p>
            <a:r>
              <a:rPr lang="en-US" sz="2000" dirty="0"/>
              <a:t>What is the expected distance a person walks ?</a:t>
            </a:r>
          </a:p>
        </p:txBody>
      </p:sp>
      <p:pic>
        <p:nvPicPr>
          <p:cNvPr id="56" name="Picture 55">
            <a:extLst>
              <a:ext uri="{FF2B5EF4-FFF2-40B4-BE49-F238E27FC236}">
                <a16:creationId xmlns:a16="http://schemas.microsoft.com/office/drawing/2014/main" id="{B80FFD24-8467-8E37-BFF9-24F65C0D6164}"/>
              </a:ext>
            </a:extLst>
          </p:cNvPr>
          <p:cNvPicPr>
            <a:picLocks noChangeAspect="1"/>
          </p:cNvPicPr>
          <p:nvPr/>
        </p:nvPicPr>
        <p:blipFill>
          <a:blip r:embed="rId4"/>
          <a:stretch>
            <a:fillRect/>
          </a:stretch>
        </p:blipFill>
        <p:spPr>
          <a:xfrm>
            <a:off x="401178" y="563592"/>
            <a:ext cx="4143375" cy="552450"/>
          </a:xfrm>
          <a:prstGeom prst="rect">
            <a:avLst/>
          </a:prstGeom>
        </p:spPr>
      </p:pic>
    </p:spTree>
    <p:extLst>
      <p:ext uri="{BB962C8B-B14F-4D97-AF65-F5344CB8AC3E}">
        <p14:creationId xmlns:p14="http://schemas.microsoft.com/office/powerpoint/2010/main" val="356304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Expectation of f(x) where x has PDF p(x): question-1</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r>
              <a:rPr lang="en-US" sz="2000" dirty="0"/>
              <a:t>    </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2.3</a:t>
            </a:r>
          </a:p>
        </p:txBody>
      </p:sp>
      <p:pic>
        <p:nvPicPr>
          <p:cNvPr id="49" name="Picture 48">
            <a:extLst>
              <a:ext uri="{FF2B5EF4-FFF2-40B4-BE49-F238E27FC236}">
                <a16:creationId xmlns:a16="http://schemas.microsoft.com/office/drawing/2014/main" id="{C849E2EE-A22B-EE73-DADD-BCDA3526B270}"/>
              </a:ext>
            </a:extLst>
          </p:cNvPr>
          <p:cNvPicPr>
            <a:picLocks noChangeAspect="1"/>
          </p:cNvPicPr>
          <p:nvPr/>
        </p:nvPicPr>
        <p:blipFill>
          <a:blip r:embed="rId2"/>
          <a:stretch>
            <a:fillRect/>
          </a:stretch>
        </p:blipFill>
        <p:spPr>
          <a:xfrm>
            <a:off x="146971" y="562753"/>
            <a:ext cx="4301875" cy="560750"/>
          </a:xfrm>
          <a:prstGeom prst="rect">
            <a:avLst/>
          </a:prstGeom>
        </p:spPr>
      </p:pic>
      <p:pic>
        <p:nvPicPr>
          <p:cNvPr id="51" name="Picture 50">
            <a:extLst>
              <a:ext uri="{FF2B5EF4-FFF2-40B4-BE49-F238E27FC236}">
                <a16:creationId xmlns:a16="http://schemas.microsoft.com/office/drawing/2014/main" id="{654D737A-BB1C-FB47-45FE-06CFF5ECA822}"/>
              </a:ext>
            </a:extLst>
          </p:cNvPr>
          <p:cNvPicPr>
            <a:picLocks noChangeAspect="1"/>
          </p:cNvPicPr>
          <p:nvPr/>
        </p:nvPicPr>
        <p:blipFill>
          <a:blip r:embed="rId3"/>
          <a:stretch>
            <a:fillRect/>
          </a:stretch>
        </p:blipFill>
        <p:spPr>
          <a:xfrm>
            <a:off x="4883605" y="562754"/>
            <a:ext cx="3315737" cy="560750"/>
          </a:xfrm>
          <a:prstGeom prst="rect">
            <a:avLst/>
          </a:prstGeom>
        </p:spPr>
      </p:pic>
      <p:pic>
        <p:nvPicPr>
          <p:cNvPr id="52" name="Picture 51">
            <a:extLst>
              <a:ext uri="{FF2B5EF4-FFF2-40B4-BE49-F238E27FC236}">
                <a16:creationId xmlns:a16="http://schemas.microsoft.com/office/drawing/2014/main" id="{CD656AD9-513A-9D06-984A-805BD3E19300}"/>
              </a:ext>
            </a:extLst>
          </p:cNvPr>
          <p:cNvPicPr>
            <a:picLocks noChangeAspect="1"/>
          </p:cNvPicPr>
          <p:nvPr/>
        </p:nvPicPr>
        <p:blipFill>
          <a:blip r:embed="rId4"/>
          <a:stretch>
            <a:fillRect/>
          </a:stretch>
        </p:blipFill>
        <p:spPr>
          <a:xfrm>
            <a:off x="8665990" y="560435"/>
            <a:ext cx="3315738" cy="568583"/>
          </a:xfrm>
          <a:prstGeom prst="rect">
            <a:avLst/>
          </a:prstGeom>
          <a:ln>
            <a:noFill/>
          </a:ln>
        </p:spPr>
      </p:pic>
      <p:sp>
        <p:nvSpPr>
          <p:cNvPr id="54" name="TextBox 53">
            <a:extLst>
              <a:ext uri="{FF2B5EF4-FFF2-40B4-BE49-F238E27FC236}">
                <a16:creationId xmlns:a16="http://schemas.microsoft.com/office/drawing/2014/main" id="{8A860B1B-FE3C-139D-F051-85AEF9C89077}"/>
              </a:ext>
            </a:extLst>
          </p:cNvPr>
          <p:cNvSpPr txBox="1"/>
          <p:nvPr/>
        </p:nvSpPr>
        <p:spPr>
          <a:xfrm>
            <a:off x="146970" y="1462229"/>
            <a:ext cx="11740229" cy="707886"/>
          </a:xfrm>
          <a:prstGeom prst="rect">
            <a:avLst/>
          </a:prstGeom>
          <a:noFill/>
        </p:spPr>
        <p:txBody>
          <a:bodyPr wrap="square">
            <a:spAutoFit/>
          </a:bodyPr>
          <a:lstStyle/>
          <a:p>
            <a:r>
              <a:rPr lang="en-US" sz="2000" dirty="0"/>
              <a:t>A person can walk max. up to 10 km. Probability that a person walks a distance of x km is proportional to x. </a:t>
            </a:r>
          </a:p>
          <a:p>
            <a:r>
              <a:rPr lang="en-US" sz="2000" dirty="0"/>
              <a:t>What is the expected distance a person walks ?</a:t>
            </a:r>
          </a:p>
        </p:txBody>
      </p:sp>
      <p:pic>
        <p:nvPicPr>
          <p:cNvPr id="6" name="Picture 5">
            <a:extLst>
              <a:ext uri="{FF2B5EF4-FFF2-40B4-BE49-F238E27FC236}">
                <a16:creationId xmlns:a16="http://schemas.microsoft.com/office/drawing/2014/main" id="{C63A8CFC-86FE-2786-AD0B-1C02DF6B986C}"/>
              </a:ext>
            </a:extLst>
          </p:cNvPr>
          <p:cNvPicPr>
            <a:picLocks noChangeAspect="1"/>
          </p:cNvPicPr>
          <p:nvPr/>
        </p:nvPicPr>
        <p:blipFill>
          <a:blip r:embed="rId5"/>
          <a:stretch>
            <a:fillRect/>
          </a:stretch>
        </p:blipFill>
        <p:spPr>
          <a:xfrm>
            <a:off x="774426" y="2471723"/>
            <a:ext cx="2838846" cy="3381847"/>
          </a:xfrm>
          <a:prstGeom prst="rect">
            <a:avLst/>
          </a:prstGeom>
        </p:spPr>
      </p:pic>
      <p:pic>
        <p:nvPicPr>
          <p:cNvPr id="8" name="Picture 7">
            <a:extLst>
              <a:ext uri="{FF2B5EF4-FFF2-40B4-BE49-F238E27FC236}">
                <a16:creationId xmlns:a16="http://schemas.microsoft.com/office/drawing/2014/main" id="{7A29C9DE-7E1D-6EA9-04D4-3548D44560CA}"/>
              </a:ext>
            </a:extLst>
          </p:cNvPr>
          <p:cNvPicPr>
            <a:picLocks noChangeAspect="1"/>
          </p:cNvPicPr>
          <p:nvPr/>
        </p:nvPicPr>
        <p:blipFill>
          <a:blip r:embed="rId6"/>
          <a:stretch>
            <a:fillRect/>
          </a:stretch>
        </p:blipFill>
        <p:spPr>
          <a:xfrm>
            <a:off x="4949954" y="2513090"/>
            <a:ext cx="2419688" cy="3772426"/>
          </a:xfrm>
          <a:prstGeom prst="rect">
            <a:avLst/>
          </a:prstGeom>
        </p:spPr>
      </p:pic>
      <p:pic>
        <p:nvPicPr>
          <p:cNvPr id="29" name="Picture 28">
            <a:extLst>
              <a:ext uri="{FF2B5EF4-FFF2-40B4-BE49-F238E27FC236}">
                <a16:creationId xmlns:a16="http://schemas.microsoft.com/office/drawing/2014/main" id="{B6C8D1A5-5D2E-1F48-0468-89A801E82BF9}"/>
              </a:ext>
            </a:extLst>
          </p:cNvPr>
          <p:cNvPicPr>
            <a:picLocks noChangeAspect="1"/>
          </p:cNvPicPr>
          <p:nvPr/>
        </p:nvPicPr>
        <p:blipFill>
          <a:blip r:embed="rId7"/>
          <a:stretch>
            <a:fillRect/>
          </a:stretch>
        </p:blipFill>
        <p:spPr>
          <a:xfrm>
            <a:off x="9174683" y="2087749"/>
            <a:ext cx="2752725" cy="2181225"/>
          </a:xfrm>
          <a:prstGeom prst="rect">
            <a:avLst/>
          </a:prstGeom>
        </p:spPr>
      </p:pic>
      <p:sp>
        <p:nvSpPr>
          <p:cNvPr id="30" name="TextBox 29">
            <a:extLst>
              <a:ext uri="{FF2B5EF4-FFF2-40B4-BE49-F238E27FC236}">
                <a16:creationId xmlns:a16="http://schemas.microsoft.com/office/drawing/2014/main" id="{A4825F8C-B034-85BC-C499-C76FF9A55CBD}"/>
              </a:ext>
            </a:extLst>
          </p:cNvPr>
          <p:cNvSpPr txBox="1"/>
          <p:nvPr/>
        </p:nvSpPr>
        <p:spPr>
          <a:xfrm>
            <a:off x="11636751" y="3829847"/>
            <a:ext cx="307196" cy="400110"/>
          </a:xfrm>
          <a:prstGeom prst="rect">
            <a:avLst/>
          </a:prstGeom>
          <a:noFill/>
        </p:spPr>
        <p:txBody>
          <a:bodyPr wrap="square" rtlCol="0">
            <a:spAutoFit/>
          </a:bodyPr>
          <a:lstStyle/>
          <a:p>
            <a:r>
              <a:rPr lang="en-US" sz="2000" dirty="0"/>
              <a:t>x</a:t>
            </a:r>
          </a:p>
        </p:txBody>
      </p:sp>
      <p:sp>
        <p:nvSpPr>
          <p:cNvPr id="31" name="TextBox 30">
            <a:extLst>
              <a:ext uri="{FF2B5EF4-FFF2-40B4-BE49-F238E27FC236}">
                <a16:creationId xmlns:a16="http://schemas.microsoft.com/office/drawing/2014/main" id="{7D8C03DF-A141-F2D8-2F80-8B125009BC8E}"/>
              </a:ext>
            </a:extLst>
          </p:cNvPr>
          <p:cNvSpPr txBox="1"/>
          <p:nvPr/>
        </p:nvSpPr>
        <p:spPr>
          <a:xfrm flipH="1">
            <a:off x="9349210" y="1974799"/>
            <a:ext cx="602863" cy="367611"/>
          </a:xfrm>
          <a:prstGeom prst="rect">
            <a:avLst/>
          </a:prstGeom>
          <a:noFill/>
        </p:spPr>
        <p:txBody>
          <a:bodyPr wrap="square" rtlCol="0">
            <a:spAutoFit/>
          </a:bodyPr>
          <a:lstStyle/>
          <a:p>
            <a:r>
              <a:rPr lang="en-US" dirty="0"/>
              <a:t>p(x)</a:t>
            </a:r>
          </a:p>
        </p:txBody>
      </p:sp>
      <p:sp>
        <p:nvSpPr>
          <p:cNvPr id="32" name="TextBox 31">
            <a:extLst>
              <a:ext uri="{FF2B5EF4-FFF2-40B4-BE49-F238E27FC236}">
                <a16:creationId xmlns:a16="http://schemas.microsoft.com/office/drawing/2014/main" id="{AAE34170-4EF0-09D5-8684-6A6F11A2874F}"/>
              </a:ext>
            </a:extLst>
          </p:cNvPr>
          <p:cNvSpPr txBox="1"/>
          <p:nvPr/>
        </p:nvSpPr>
        <p:spPr>
          <a:xfrm flipH="1">
            <a:off x="10246383" y="3925809"/>
            <a:ext cx="808075" cy="369332"/>
          </a:xfrm>
          <a:prstGeom prst="rect">
            <a:avLst/>
          </a:prstGeom>
          <a:noFill/>
        </p:spPr>
        <p:txBody>
          <a:bodyPr wrap="square" rtlCol="0">
            <a:spAutoFit/>
          </a:bodyPr>
          <a:lstStyle/>
          <a:p>
            <a:r>
              <a:rPr lang="en-US" dirty="0"/>
              <a:t>p(x)dx</a:t>
            </a:r>
          </a:p>
        </p:txBody>
      </p:sp>
      <p:sp>
        <p:nvSpPr>
          <p:cNvPr id="33" name="TextBox 32">
            <a:extLst>
              <a:ext uri="{FF2B5EF4-FFF2-40B4-BE49-F238E27FC236}">
                <a16:creationId xmlns:a16="http://schemas.microsoft.com/office/drawing/2014/main" id="{C4F9A507-76AD-B37C-A06B-61F1062A7A71}"/>
              </a:ext>
            </a:extLst>
          </p:cNvPr>
          <p:cNvSpPr txBox="1"/>
          <p:nvPr/>
        </p:nvSpPr>
        <p:spPr>
          <a:xfrm>
            <a:off x="9504172" y="2385494"/>
            <a:ext cx="2541354" cy="646331"/>
          </a:xfrm>
          <a:prstGeom prst="rect">
            <a:avLst/>
          </a:prstGeom>
          <a:noFill/>
        </p:spPr>
        <p:txBody>
          <a:bodyPr wrap="square" rtlCol="0">
            <a:spAutoFit/>
          </a:bodyPr>
          <a:lstStyle/>
          <a:p>
            <a:r>
              <a:rPr lang="en-US" dirty="0"/>
              <a:t>p(x) = k x : 0 &lt;= x &lt;= 10</a:t>
            </a:r>
          </a:p>
          <a:p>
            <a:r>
              <a:rPr lang="en-US" dirty="0"/>
              <a:t>p(x) = 0    : 10 &lt; x</a:t>
            </a:r>
          </a:p>
        </p:txBody>
      </p:sp>
    </p:spTree>
    <p:extLst>
      <p:ext uri="{BB962C8B-B14F-4D97-AF65-F5344CB8AC3E}">
        <p14:creationId xmlns:p14="http://schemas.microsoft.com/office/powerpoint/2010/main" val="304633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Point Estimates: Max Likelihood (MLE) vs Max Posterior (MAPE) Estimate</a:t>
            </a:r>
          </a:p>
        </p:txBody>
      </p:sp>
      <p:sp>
        <p:nvSpPr>
          <p:cNvPr id="3" name="Text Placeholder 2">
            <a:extLst>
              <a:ext uri="{FF2B5EF4-FFF2-40B4-BE49-F238E27FC236}">
                <a16:creationId xmlns:a16="http://schemas.microsoft.com/office/drawing/2014/main" id="{50A2BF62-DC72-4773-A284-FC4D835160FE}"/>
              </a:ext>
            </a:extLst>
          </p:cNvPr>
          <p:cNvSpPr>
            <a:spLocks noGrp="1"/>
          </p:cNvSpPr>
          <p:nvPr>
            <p:ph type="body" idx="1"/>
          </p:nvPr>
        </p:nvSpPr>
        <p:spPr>
          <a:xfrm>
            <a:off x="43539" y="410706"/>
            <a:ext cx="12104922" cy="899933"/>
          </a:xfrm>
        </p:spPr>
        <p:txBody>
          <a:bodyPr>
            <a:normAutofit/>
          </a:bodyPr>
          <a:lstStyle/>
          <a:p>
            <a:pPr marL="342900" indent="-342900">
              <a:buFont typeface="Arial" panose="020B0604020202020204" pitchFamily="34" charset="0"/>
              <a:buChar char="•"/>
            </a:pPr>
            <a:r>
              <a:rPr lang="en-US" sz="2000" dirty="0"/>
              <a:t>MLE: An estimate which maximizes the likelihood of the observation.</a:t>
            </a:r>
          </a:p>
          <a:p>
            <a:pPr marL="342900" indent="-342900">
              <a:buFont typeface="Arial" panose="020B0604020202020204" pitchFamily="34" charset="0"/>
              <a:buChar char="•"/>
            </a:pPr>
            <a:r>
              <a:rPr lang="en-US" sz="2000" dirty="0"/>
              <a:t>MAPE: Models the posterior probability distribution.</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2.4</a:t>
            </a:r>
          </a:p>
        </p:txBody>
      </p:sp>
      <p:pic>
        <p:nvPicPr>
          <p:cNvPr id="21" name="Picture 20">
            <a:extLst>
              <a:ext uri="{FF2B5EF4-FFF2-40B4-BE49-F238E27FC236}">
                <a16:creationId xmlns:a16="http://schemas.microsoft.com/office/drawing/2014/main" id="{CB5217DC-2AB6-4C30-B9A3-B3CD953AA349}"/>
              </a:ext>
            </a:extLst>
          </p:cNvPr>
          <p:cNvPicPr>
            <a:picLocks noChangeAspect="1"/>
          </p:cNvPicPr>
          <p:nvPr/>
        </p:nvPicPr>
        <p:blipFill>
          <a:blip r:embed="rId2"/>
          <a:stretch>
            <a:fillRect/>
          </a:stretch>
        </p:blipFill>
        <p:spPr>
          <a:xfrm>
            <a:off x="157604" y="1476970"/>
            <a:ext cx="7964011" cy="990738"/>
          </a:xfrm>
          <a:prstGeom prst="rect">
            <a:avLst/>
          </a:prstGeom>
        </p:spPr>
      </p:pic>
      <p:pic>
        <p:nvPicPr>
          <p:cNvPr id="49" name="Picture 48">
            <a:extLst>
              <a:ext uri="{FF2B5EF4-FFF2-40B4-BE49-F238E27FC236}">
                <a16:creationId xmlns:a16="http://schemas.microsoft.com/office/drawing/2014/main" id="{C849E2EE-A22B-EE73-DADD-BCDA3526B270}"/>
              </a:ext>
            </a:extLst>
          </p:cNvPr>
          <p:cNvPicPr>
            <a:picLocks noChangeAspect="1"/>
          </p:cNvPicPr>
          <p:nvPr/>
        </p:nvPicPr>
        <p:blipFill>
          <a:blip r:embed="rId3"/>
          <a:stretch>
            <a:fillRect/>
          </a:stretch>
        </p:blipFill>
        <p:spPr>
          <a:xfrm>
            <a:off x="7761767" y="643919"/>
            <a:ext cx="4301875" cy="560750"/>
          </a:xfrm>
          <a:prstGeom prst="rect">
            <a:avLst/>
          </a:prstGeom>
        </p:spPr>
      </p:pic>
      <p:pic>
        <p:nvPicPr>
          <p:cNvPr id="5" name="Picture 4">
            <a:extLst>
              <a:ext uri="{FF2B5EF4-FFF2-40B4-BE49-F238E27FC236}">
                <a16:creationId xmlns:a16="http://schemas.microsoft.com/office/drawing/2014/main" id="{470758F2-5420-07C6-465F-C829E030E043}"/>
              </a:ext>
            </a:extLst>
          </p:cNvPr>
          <p:cNvPicPr>
            <a:picLocks noChangeAspect="1"/>
          </p:cNvPicPr>
          <p:nvPr/>
        </p:nvPicPr>
        <p:blipFill>
          <a:blip r:embed="rId4"/>
          <a:stretch>
            <a:fillRect/>
          </a:stretch>
        </p:blipFill>
        <p:spPr>
          <a:xfrm>
            <a:off x="8334022" y="1899620"/>
            <a:ext cx="3477110" cy="771633"/>
          </a:xfrm>
          <a:prstGeom prst="rect">
            <a:avLst/>
          </a:prstGeom>
          <a:ln>
            <a:solidFill>
              <a:schemeClr val="tx1"/>
            </a:solidFill>
          </a:ln>
        </p:spPr>
      </p:pic>
      <p:pic>
        <p:nvPicPr>
          <p:cNvPr id="6" name="Picture 5">
            <a:extLst>
              <a:ext uri="{FF2B5EF4-FFF2-40B4-BE49-F238E27FC236}">
                <a16:creationId xmlns:a16="http://schemas.microsoft.com/office/drawing/2014/main" id="{C0689FC3-E065-8D56-82A6-23A80C444DA3}"/>
              </a:ext>
            </a:extLst>
          </p:cNvPr>
          <p:cNvPicPr>
            <a:picLocks noChangeAspect="1"/>
          </p:cNvPicPr>
          <p:nvPr/>
        </p:nvPicPr>
        <p:blipFill>
          <a:blip r:embed="rId5"/>
          <a:stretch>
            <a:fillRect/>
          </a:stretch>
        </p:blipFill>
        <p:spPr>
          <a:xfrm>
            <a:off x="1415765" y="3139140"/>
            <a:ext cx="5920700" cy="3602762"/>
          </a:xfrm>
          <a:prstGeom prst="rect">
            <a:avLst/>
          </a:prstGeom>
        </p:spPr>
      </p:pic>
      <p:sp>
        <p:nvSpPr>
          <p:cNvPr id="7" name="TextBox 6">
            <a:extLst>
              <a:ext uri="{FF2B5EF4-FFF2-40B4-BE49-F238E27FC236}">
                <a16:creationId xmlns:a16="http://schemas.microsoft.com/office/drawing/2014/main" id="{2FF884AF-23EA-7461-EA74-DD64AB84AC57}"/>
              </a:ext>
            </a:extLst>
          </p:cNvPr>
          <p:cNvSpPr txBox="1"/>
          <p:nvPr/>
        </p:nvSpPr>
        <p:spPr>
          <a:xfrm>
            <a:off x="8304027" y="2937068"/>
            <a:ext cx="3759616" cy="923330"/>
          </a:xfrm>
          <a:prstGeom prst="rect">
            <a:avLst/>
          </a:prstGeom>
          <a:noFill/>
        </p:spPr>
        <p:txBody>
          <a:bodyPr wrap="square" rtlCol="0">
            <a:spAutoFit/>
          </a:bodyPr>
          <a:lstStyle/>
          <a:p>
            <a:r>
              <a:rPr lang="en-US" dirty="0"/>
              <a:t>But can you predict a probability distribution for P(Heads) and suggest confidence intervals ?</a:t>
            </a:r>
          </a:p>
        </p:txBody>
      </p:sp>
      <p:pic>
        <p:nvPicPr>
          <p:cNvPr id="10" name="Picture 9">
            <a:extLst>
              <a:ext uri="{FF2B5EF4-FFF2-40B4-BE49-F238E27FC236}">
                <a16:creationId xmlns:a16="http://schemas.microsoft.com/office/drawing/2014/main" id="{8C4AAEF4-E327-A5B1-E6BF-E87CCD22D7AF}"/>
              </a:ext>
            </a:extLst>
          </p:cNvPr>
          <p:cNvPicPr>
            <a:picLocks noChangeAspect="1"/>
          </p:cNvPicPr>
          <p:nvPr/>
        </p:nvPicPr>
        <p:blipFill>
          <a:blip r:embed="rId6"/>
          <a:stretch>
            <a:fillRect/>
          </a:stretch>
        </p:blipFill>
        <p:spPr>
          <a:xfrm>
            <a:off x="4230806" y="6118636"/>
            <a:ext cx="160579" cy="369332"/>
          </a:xfrm>
          <a:prstGeom prst="rect">
            <a:avLst/>
          </a:prstGeom>
        </p:spPr>
      </p:pic>
      <p:sp>
        <p:nvSpPr>
          <p:cNvPr id="11" name="TextBox 10">
            <a:extLst>
              <a:ext uri="{FF2B5EF4-FFF2-40B4-BE49-F238E27FC236}">
                <a16:creationId xmlns:a16="http://schemas.microsoft.com/office/drawing/2014/main" id="{A1332F49-9B74-3C23-F3C7-F7341730C816}"/>
              </a:ext>
            </a:extLst>
          </p:cNvPr>
          <p:cNvSpPr txBox="1"/>
          <p:nvPr/>
        </p:nvSpPr>
        <p:spPr>
          <a:xfrm>
            <a:off x="2955849" y="6173891"/>
            <a:ext cx="517451" cy="369332"/>
          </a:xfrm>
          <a:prstGeom prst="rect">
            <a:avLst/>
          </a:prstGeom>
          <a:noFill/>
        </p:spPr>
        <p:txBody>
          <a:bodyPr wrap="square" rtlCol="0">
            <a:spAutoFit/>
          </a:bodyPr>
          <a:lstStyle/>
          <a:p>
            <a:r>
              <a:rPr lang="en-US" dirty="0" err="1">
                <a:solidFill>
                  <a:schemeClr val="bg2">
                    <a:lumMod val="50000"/>
                  </a:schemeClr>
                </a:solidFill>
              </a:rPr>
              <a:t>sd</a:t>
            </a:r>
            <a:endParaRPr lang="en-US" dirty="0">
              <a:solidFill>
                <a:schemeClr val="bg2">
                  <a:lumMod val="50000"/>
                </a:schemeClr>
              </a:solidFill>
            </a:endParaRPr>
          </a:p>
        </p:txBody>
      </p:sp>
      <p:sp>
        <p:nvSpPr>
          <p:cNvPr id="12" name="TextBox 11">
            <a:extLst>
              <a:ext uri="{FF2B5EF4-FFF2-40B4-BE49-F238E27FC236}">
                <a16:creationId xmlns:a16="http://schemas.microsoft.com/office/drawing/2014/main" id="{085B6B9F-0E9D-A200-E8E8-84B96B144FB5}"/>
              </a:ext>
            </a:extLst>
          </p:cNvPr>
          <p:cNvSpPr txBox="1"/>
          <p:nvPr/>
        </p:nvSpPr>
        <p:spPr>
          <a:xfrm>
            <a:off x="5787653" y="6177433"/>
            <a:ext cx="517451" cy="369332"/>
          </a:xfrm>
          <a:prstGeom prst="rect">
            <a:avLst/>
          </a:prstGeom>
          <a:noFill/>
        </p:spPr>
        <p:txBody>
          <a:bodyPr wrap="square" rtlCol="0">
            <a:spAutoFit/>
          </a:bodyPr>
          <a:lstStyle/>
          <a:p>
            <a:r>
              <a:rPr lang="en-US" dirty="0" err="1">
                <a:solidFill>
                  <a:schemeClr val="bg2">
                    <a:lumMod val="50000"/>
                  </a:schemeClr>
                </a:solidFill>
              </a:rPr>
              <a:t>sd</a:t>
            </a:r>
            <a:endParaRPr lang="en-US" dirty="0">
              <a:solidFill>
                <a:schemeClr val="bg2">
                  <a:lumMod val="50000"/>
                </a:schemeClr>
              </a:solidFill>
            </a:endParaRPr>
          </a:p>
        </p:txBody>
      </p:sp>
      <p:sp>
        <p:nvSpPr>
          <p:cNvPr id="13" name="TextBox 12">
            <a:extLst>
              <a:ext uri="{FF2B5EF4-FFF2-40B4-BE49-F238E27FC236}">
                <a16:creationId xmlns:a16="http://schemas.microsoft.com/office/drawing/2014/main" id="{84776B69-EAF0-2E78-B6F1-BC8BD12355E3}"/>
              </a:ext>
            </a:extLst>
          </p:cNvPr>
          <p:cNvSpPr txBox="1"/>
          <p:nvPr/>
        </p:nvSpPr>
        <p:spPr>
          <a:xfrm>
            <a:off x="7130905" y="6170342"/>
            <a:ext cx="517451" cy="369332"/>
          </a:xfrm>
          <a:prstGeom prst="rect">
            <a:avLst/>
          </a:prstGeom>
          <a:noFill/>
        </p:spPr>
        <p:txBody>
          <a:bodyPr wrap="square" rtlCol="0">
            <a:spAutoFit/>
          </a:bodyPr>
          <a:lstStyle/>
          <a:p>
            <a:r>
              <a:rPr lang="en-US" dirty="0" err="1">
                <a:solidFill>
                  <a:schemeClr val="bg2">
                    <a:lumMod val="50000"/>
                  </a:schemeClr>
                </a:solidFill>
              </a:rPr>
              <a:t>sd</a:t>
            </a:r>
            <a:endParaRPr lang="en-US" dirty="0">
              <a:solidFill>
                <a:schemeClr val="bg2">
                  <a:lumMod val="50000"/>
                </a:schemeClr>
              </a:solidFill>
            </a:endParaRPr>
          </a:p>
        </p:txBody>
      </p:sp>
      <p:sp>
        <p:nvSpPr>
          <p:cNvPr id="14" name="TextBox 13">
            <a:extLst>
              <a:ext uri="{FF2B5EF4-FFF2-40B4-BE49-F238E27FC236}">
                <a16:creationId xmlns:a16="http://schemas.microsoft.com/office/drawing/2014/main" id="{2B242B37-8F15-F3F9-0E1C-F02BA7F75481}"/>
              </a:ext>
            </a:extLst>
          </p:cNvPr>
          <p:cNvSpPr txBox="1"/>
          <p:nvPr/>
        </p:nvSpPr>
        <p:spPr>
          <a:xfrm>
            <a:off x="1566534" y="6177435"/>
            <a:ext cx="517451" cy="369332"/>
          </a:xfrm>
          <a:prstGeom prst="rect">
            <a:avLst/>
          </a:prstGeom>
          <a:noFill/>
        </p:spPr>
        <p:txBody>
          <a:bodyPr wrap="square" rtlCol="0">
            <a:spAutoFit/>
          </a:bodyPr>
          <a:lstStyle/>
          <a:p>
            <a:r>
              <a:rPr lang="en-US" dirty="0" err="1">
                <a:solidFill>
                  <a:schemeClr val="bg2">
                    <a:lumMod val="50000"/>
                  </a:schemeClr>
                </a:solidFill>
              </a:rPr>
              <a:t>sd</a:t>
            </a:r>
            <a:endParaRPr lang="en-US" dirty="0">
              <a:solidFill>
                <a:schemeClr val="bg2">
                  <a:lumMod val="50000"/>
                </a:schemeClr>
              </a:solidFill>
            </a:endParaRPr>
          </a:p>
        </p:txBody>
      </p:sp>
      <p:cxnSp>
        <p:nvCxnSpPr>
          <p:cNvPr id="16" name="Straight Arrow Connector 15">
            <a:extLst>
              <a:ext uri="{FF2B5EF4-FFF2-40B4-BE49-F238E27FC236}">
                <a16:creationId xmlns:a16="http://schemas.microsoft.com/office/drawing/2014/main" id="{4B320399-F802-0028-6002-8C5AFAFB2813}"/>
              </a:ext>
            </a:extLst>
          </p:cNvPr>
          <p:cNvCxnSpPr/>
          <p:nvPr/>
        </p:nvCxnSpPr>
        <p:spPr>
          <a:xfrm>
            <a:off x="7130905" y="6097370"/>
            <a:ext cx="12031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47CBD62-A116-9100-6FD7-D07157CF7A60}"/>
              </a:ext>
            </a:extLst>
          </p:cNvPr>
          <p:cNvSpPr txBox="1"/>
          <p:nvPr/>
        </p:nvSpPr>
        <p:spPr>
          <a:xfrm>
            <a:off x="8334022" y="6118636"/>
            <a:ext cx="1017181" cy="369332"/>
          </a:xfrm>
          <a:prstGeom prst="rect">
            <a:avLst/>
          </a:prstGeom>
          <a:noFill/>
        </p:spPr>
        <p:txBody>
          <a:bodyPr wrap="square" rtlCol="0">
            <a:spAutoFit/>
          </a:bodyPr>
          <a:lstStyle/>
          <a:p>
            <a:r>
              <a:rPr lang="en-US" dirty="0"/>
              <a:t>P(Heads)</a:t>
            </a:r>
          </a:p>
        </p:txBody>
      </p:sp>
      <p:cxnSp>
        <p:nvCxnSpPr>
          <p:cNvPr id="19" name="Straight Arrow Connector 18">
            <a:extLst>
              <a:ext uri="{FF2B5EF4-FFF2-40B4-BE49-F238E27FC236}">
                <a16:creationId xmlns:a16="http://schemas.microsoft.com/office/drawing/2014/main" id="{74F5A5BD-1F26-6A6A-1EC4-44E1157433BA}"/>
              </a:ext>
            </a:extLst>
          </p:cNvPr>
          <p:cNvCxnSpPr>
            <a:cxnSpLocks/>
          </p:cNvCxnSpPr>
          <p:nvPr/>
        </p:nvCxnSpPr>
        <p:spPr>
          <a:xfrm flipV="1">
            <a:off x="1208710" y="2860158"/>
            <a:ext cx="0" cy="3237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4D419EC-6BCA-F1F9-0060-5C0D851F6B3F}"/>
              </a:ext>
            </a:extLst>
          </p:cNvPr>
          <p:cNvSpPr txBox="1"/>
          <p:nvPr/>
        </p:nvSpPr>
        <p:spPr>
          <a:xfrm>
            <a:off x="1208710" y="2908204"/>
            <a:ext cx="2408762" cy="369332"/>
          </a:xfrm>
          <a:prstGeom prst="rect">
            <a:avLst/>
          </a:prstGeom>
          <a:noFill/>
        </p:spPr>
        <p:txBody>
          <a:bodyPr wrap="square" rtlCol="0">
            <a:spAutoFit/>
          </a:bodyPr>
          <a:lstStyle/>
          <a:p>
            <a:r>
              <a:rPr lang="en-US" dirty="0"/>
              <a:t>Prob( P(Heads) = p )</a:t>
            </a:r>
          </a:p>
        </p:txBody>
      </p:sp>
      <p:cxnSp>
        <p:nvCxnSpPr>
          <p:cNvPr id="24" name="Straight Connector 23">
            <a:extLst>
              <a:ext uri="{FF2B5EF4-FFF2-40B4-BE49-F238E27FC236}">
                <a16:creationId xmlns:a16="http://schemas.microsoft.com/office/drawing/2014/main" id="{7BBB118C-7CBB-B450-DEC3-5E3D3BAE259D}"/>
              </a:ext>
            </a:extLst>
          </p:cNvPr>
          <p:cNvCxnSpPr/>
          <p:nvPr/>
        </p:nvCxnSpPr>
        <p:spPr>
          <a:xfrm>
            <a:off x="1208710" y="6097370"/>
            <a:ext cx="35782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095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0CF-3BC6-4626-8454-573C2446BE26}"/>
              </a:ext>
            </a:extLst>
          </p:cNvPr>
          <p:cNvSpPr>
            <a:spLocks noGrp="1"/>
          </p:cNvSpPr>
          <p:nvPr>
            <p:ph type="title"/>
          </p:nvPr>
        </p:nvSpPr>
        <p:spPr/>
        <p:txBody>
          <a:bodyPr>
            <a:normAutofit fontScale="90000"/>
          </a:bodyPr>
          <a:lstStyle/>
          <a:p>
            <a:r>
              <a:rPr lang="en-US" dirty="0"/>
              <a:t>Point Estimates: Max Likelihood (MLE) vs Max Posterior (MAPE) Estimate: question</a:t>
            </a:r>
          </a:p>
        </p:txBody>
      </p:sp>
      <p:sp>
        <p:nvSpPr>
          <p:cNvPr id="4" name="Text Placeholder 3">
            <a:extLst>
              <a:ext uri="{FF2B5EF4-FFF2-40B4-BE49-F238E27FC236}">
                <a16:creationId xmlns:a16="http://schemas.microsoft.com/office/drawing/2014/main" id="{2CD34B1C-4FAF-40AD-9CFD-E4442946AAA5}"/>
              </a:ext>
            </a:extLst>
          </p:cNvPr>
          <p:cNvSpPr>
            <a:spLocks noGrp="1"/>
          </p:cNvSpPr>
          <p:nvPr>
            <p:ph type="body" sz="quarter" idx="13"/>
          </p:nvPr>
        </p:nvSpPr>
        <p:spPr/>
        <p:txBody>
          <a:bodyPr/>
          <a:lstStyle/>
          <a:p>
            <a:r>
              <a:rPr lang="en-US" dirty="0"/>
              <a:t>2.4</a:t>
            </a:r>
          </a:p>
        </p:txBody>
      </p:sp>
      <p:pic>
        <p:nvPicPr>
          <p:cNvPr id="21" name="Picture 20">
            <a:extLst>
              <a:ext uri="{FF2B5EF4-FFF2-40B4-BE49-F238E27FC236}">
                <a16:creationId xmlns:a16="http://schemas.microsoft.com/office/drawing/2014/main" id="{CB5217DC-2AB6-4C30-B9A3-B3CD953AA349}"/>
              </a:ext>
            </a:extLst>
          </p:cNvPr>
          <p:cNvPicPr>
            <a:picLocks noChangeAspect="1"/>
          </p:cNvPicPr>
          <p:nvPr/>
        </p:nvPicPr>
        <p:blipFill>
          <a:blip r:embed="rId2"/>
          <a:stretch>
            <a:fillRect/>
          </a:stretch>
        </p:blipFill>
        <p:spPr>
          <a:xfrm>
            <a:off x="157604" y="1476970"/>
            <a:ext cx="7964011" cy="990738"/>
          </a:xfrm>
          <a:prstGeom prst="rect">
            <a:avLst/>
          </a:prstGeom>
        </p:spPr>
      </p:pic>
      <p:pic>
        <p:nvPicPr>
          <p:cNvPr id="31" name="Picture 30">
            <a:extLst>
              <a:ext uri="{FF2B5EF4-FFF2-40B4-BE49-F238E27FC236}">
                <a16:creationId xmlns:a16="http://schemas.microsoft.com/office/drawing/2014/main" id="{CE7F4EA1-9BA0-8254-EC5A-E539AB6B6418}"/>
              </a:ext>
            </a:extLst>
          </p:cNvPr>
          <p:cNvPicPr>
            <a:picLocks noChangeAspect="1"/>
          </p:cNvPicPr>
          <p:nvPr/>
        </p:nvPicPr>
        <p:blipFill>
          <a:blip r:embed="rId3"/>
          <a:stretch>
            <a:fillRect/>
          </a:stretch>
        </p:blipFill>
        <p:spPr>
          <a:xfrm>
            <a:off x="470176" y="2634039"/>
            <a:ext cx="6770604" cy="4134407"/>
          </a:xfrm>
          <a:prstGeom prst="rect">
            <a:avLst/>
          </a:prstGeom>
        </p:spPr>
      </p:pic>
      <p:pic>
        <p:nvPicPr>
          <p:cNvPr id="34" name="Picture 33">
            <a:extLst>
              <a:ext uri="{FF2B5EF4-FFF2-40B4-BE49-F238E27FC236}">
                <a16:creationId xmlns:a16="http://schemas.microsoft.com/office/drawing/2014/main" id="{0C613585-0F47-B381-1132-8C43E08E57B7}"/>
              </a:ext>
            </a:extLst>
          </p:cNvPr>
          <p:cNvPicPr>
            <a:picLocks noChangeAspect="1"/>
          </p:cNvPicPr>
          <p:nvPr/>
        </p:nvPicPr>
        <p:blipFill>
          <a:blip r:embed="rId4"/>
          <a:stretch>
            <a:fillRect/>
          </a:stretch>
        </p:blipFill>
        <p:spPr>
          <a:xfrm>
            <a:off x="8334022" y="1899620"/>
            <a:ext cx="3477110" cy="771633"/>
          </a:xfrm>
          <a:prstGeom prst="rect">
            <a:avLst/>
          </a:prstGeom>
          <a:ln>
            <a:solidFill>
              <a:schemeClr val="tx1"/>
            </a:solidFill>
          </a:ln>
        </p:spPr>
      </p:pic>
      <p:pic>
        <p:nvPicPr>
          <p:cNvPr id="46" name="Picture 45">
            <a:extLst>
              <a:ext uri="{FF2B5EF4-FFF2-40B4-BE49-F238E27FC236}">
                <a16:creationId xmlns:a16="http://schemas.microsoft.com/office/drawing/2014/main" id="{4D186289-A808-A6B1-4F02-8A513A7AA399}"/>
              </a:ext>
            </a:extLst>
          </p:cNvPr>
          <p:cNvPicPr>
            <a:picLocks noChangeAspect="1"/>
          </p:cNvPicPr>
          <p:nvPr/>
        </p:nvPicPr>
        <p:blipFill>
          <a:blip r:embed="rId5"/>
          <a:stretch>
            <a:fillRect/>
          </a:stretch>
        </p:blipFill>
        <p:spPr>
          <a:xfrm>
            <a:off x="7209915" y="4129624"/>
            <a:ext cx="4601217" cy="1276528"/>
          </a:xfrm>
          <a:prstGeom prst="rect">
            <a:avLst/>
          </a:prstGeom>
        </p:spPr>
      </p:pic>
      <p:sp>
        <p:nvSpPr>
          <p:cNvPr id="5" name="TextBox 4">
            <a:extLst>
              <a:ext uri="{FF2B5EF4-FFF2-40B4-BE49-F238E27FC236}">
                <a16:creationId xmlns:a16="http://schemas.microsoft.com/office/drawing/2014/main" id="{0BC302D8-2B44-E309-52B1-161F1F24979B}"/>
              </a:ext>
            </a:extLst>
          </p:cNvPr>
          <p:cNvSpPr txBox="1"/>
          <p:nvPr/>
        </p:nvSpPr>
        <p:spPr>
          <a:xfrm>
            <a:off x="720608" y="6262628"/>
            <a:ext cx="888322" cy="369332"/>
          </a:xfrm>
          <a:prstGeom prst="rect">
            <a:avLst/>
          </a:prstGeom>
          <a:noFill/>
        </p:spPr>
        <p:txBody>
          <a:bodyPr wrap="square" rtlCol="0">
            <a:spAutoFit/>
          </a:bodyPr>
          <a:lstStyle/>
          <a:p>
            <a:r>
              <a:rPr lang="en-US" dirty="0"/>
              <a:t>MAPE</a:t>
            </a:r>
          </a:p>
        </p:txBody>
      </p:sp>
      <p:sp>
        <p:nvSpPr>
          <p:cNvPr id="7" name="Text Placeholder 6">
            <a:extLst>
              <a:ext uri="{FF2B5EF4-FFF2-40B4-BE49-F238E27FC236}">
                <a16:creationId xmlns:a16="http://schemas.microsoft.com/office/drawing/2014/main" id="{78AF54F0-5D8B-CB56-A251-15DB61B91C71}"/>
              </a:ext>
            </a:extLst>
          </p:cNvPr>
          <p:cNvSpPr>
            <a:spLocks noGrp="1"/>
          </p:cNvSpPr>
          <p:nvPr>
            <p:ph type="body" idx="1"/>
          </p:nvPr>
        </p:nvSpPr>
        <p:spPr/>
        <p:txBody>
          <a:bodyPr/>
          <a:lstStyle/>
          <a:p>
            <a:endParaRPr lang="en-US"/>
          </a:p>
        </p:txBody>
      </p:sp>
      <p:sp>
        <p:nvSpPr>
          <p:cNvPr id="8" name="Text Placeholder 2">
            <a:extLst>
              <a:ext uri="{FF2B5EF4-FFF2-40B4-BE49-F238E27FC236}">
                <a16:creationId xmlns:a16="http://schemas.microsoft.com/office/drawing/2014/main" id="{0C8B3149-41A9-442A-A7D7-C4C1C82534F5}"/>
              </a:ext>
            </a:extLst>
          </p:cNvPr>
          <p:cNvSpPr txBox="1">
            <a:spLocks/>
          </p:cNvSpPr>
          <p:nvPr/>
        </p:nvSpPr>
        <p:spPr>
          <a:xfrm>
            <a:off x="43539" y="410706"/>
            <a:ext cx="12104922" cy="899933"/>
          </a:xfrm>
          <a:prstGeom prst="rect">
            <a:avLst/>
          </a:prstGeom>
          <a:solidFill>
            <a:schemeClr val="accent6">
              <a:lumMod val="20000"/>
              <a:lumOff val="80000"/>
            </a:schemeClr>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a:t>MLE: An estimate which maximizes the likelihood of the observation.</a:t>
            </a:r>
          </a:p>
          <a:p>
            <a:pPr marL="342900" indent="-342900">
              <a:buFont typeface="Arial" panose="020B0604020202020204" pitchFamily="34" charset="0"/>
              <a:buChar char="•"/>
            </a:pPr>
            <a:r>
              <a:rPr lang="en-US" sz="2000"/>
              <a:t>MAPE: Models the posterior probability distribution.</a:t>
            </a:r>
            <a:endParaRPr lang="en-US" sz="2000" dirty="0"/>
          </a:p>
        </p:txBody>
      </p:sp>
      <p:pic>
        <p:nvPicPr>
          <p:cNvPr id="9" name="Picture 8">
            <a:extLst>
              <a:ext uri="{FF2B5EF4-FFF2-40B4-BE49-F238E27FC236}">
                <a16:creationId xmlns:a16="http://schemas.microsoft.com/office/drawing/2014/main" id="{8337AE13-C099-DFC4-4D4A-643CBB9E9645}"/>
              </a:ext>
            </a:extLst>
          </p:cNvPr>
          <p:cNvPicPr>
            <a:picLocks noChangeAspect="1"/>
          </p:cNvPicPr>
          <p:nvPr/>
        </p:nvPicPr>
        <p:blipFill>
          <a:blip r:embed="rId6"/>
          <a:stretch>
            <a:fillRect/>
          </a:stretch>
        </p:blipFill>
        <p:spPr>
          <a:xfrm>
            <a:off x="7761767" y="643919"/>
            <a:ext cx="4301875" cy="560750"/>
          </a:xfrm>
          <a:prstGeom prst="rect">
            <a:avLst/>
          </a:prstGeom>
        </p:spPr>
      </p:pic>
      <p:sp>
        <p:nvSpPr>
          <p:cNvPr id="10" name="TextBox 9">
            <a:extLst>
              <a:ext uri="{FF2B5EF4-FFF2-40B4-BE49-F238E27FC236}">
                <a16:creationId xmlns:a16="http://schemas.microsoft.com/office/drawing/2014/main" id="{F38D4C1B-5623-BF9C-D4D8-F76A0778DB05}"/>
              </a:ext>
            </a:extLst>
          </p:cNvPr>
          <p:cNvSpPr txBox="1"/>
          <p:nvPr/>
        </p:nvSpPr>
        <p:spPr>
          <a:xfrm>
            <a:off x="6294474" y="5954233"/>
            <a:ext cx="4954773" cy="646331"/>
          </a:xfrm>
          <a:prstGeom prst="rect">
            <a:avLst/>
          </a:prstGeom>
          <a:noFill/>
        </p:spPr>
        <p:txBody>
          <a:bodyPr wrap="square" rtlCol="0">
            <a:spAutoFit/>
          </a:bodyPr>
          <a:lstStyle/>
          <a:p>
            <a:r>
              <a:rPr lang="en-US" dirty="0"/>
              <a:t>MAPE: the point p at which this is maximized. In this case MAPE estimate is same as MLE: K/N</a:t>
            </a:r>
          </a:p>
        </p:txBody>
      </p:sp>
    </p:spTree>
    <p:extLst>
      <p:ext uri="{BB962C8B-B14F-4D97-AF65-F5344CB8AC3E}">
        <p14:creationId xmlns:p14="http://schemas.microsoft.com/office/powerpoint/2010/main" val="271484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0FA42-7E95-411D-7183-FC7E8794E714}"/>
              </a:ext>
            </a:extLst>
          </p:cNvPr>
          <p:cNvSpPr>
            <a:spLocks noGrp="1"/>
          </p:cNvSpPr>
          <p:nvPr>
            <p:ph type="title"/>
          </p:nvPr>
        </p:nvSpPr>
        <p:spPr/>
        <p:txBody>
          <a:bodyPr>
            <a:normAutofit fontScale="90000"/>
          </a:bodyPr>
          <a:lstStyle/>
          <a:p>
            <a:r>
              <a:rPr lang="en-US" dirty="0"/>
              <a:t>Summarizing Data Sets : Histograms</a:t>
            </a:r>
          </a:p>
        </p:txBody>
      </p:sp>
      <p:sp>
        <p:nvSpPr>
          <p:cNvPr id="3" name="Text Placeholder 2">
            <a:extLst>
              <a:ext uri="{FF2B5EF4-FFF2-40B4-BE49-F238E27FC236}">
                <a16:creationId xmlns:a16="http://schemas.microsoft.com/office/drawing/2014/main" id="{89625E0A-31FA-B72E-CCD6-E58C8E0D44FE}"/>
              </a:ext>
            </a:extLst>
          </p:cNvPr>
          <p:cNvSpPr>
            <a:spLocks noGrp="1"/>
          </p:cNvSpPr>
          <p:nvPr>
            <p:ph type="body" idx="1"/>
          </p:nvPr>
        </p:nvSpPr>
        <p:spPr/>
        <p:txBody>
          <a:bodyPr>
            <a:normAutofit fontScale="92500" lnSpcReduction="20000"/>
          </a:bodyPr>
          <a:lstStyle/>
          <a:p>
            <a:r>
              <a:rPr lang="en-US" dirty="0"/>
              <a:t>Relative frequency </a:t>
            </a:r>
            <a:r>
              <a:rPr lang="en-US" dirty="0">
                <a:solidFill>
                  <a:srgbClr val="202124"/>
                </a:solidFill>
                <a:latin typeface="Google Sans"/>
              </a:rPr>
              <a:t>=</a:t>
            </a:r>
            <a:r>
              <a:rPr lang="en-US" b="0" i="0" dirty="0">
                <a:solidFill>
                  <a:srgbClr val="202124"/>
                </a:solidFill>
                <a:effectLst/>
                <a:latin typeface="Google Sans"/>
              </a:rPr>
              <a:t> Probability density (sums to 1)</a:t>
            </a:r>
          </a:p>
          <a:p>
            <a:r>
              <a:rPr lang="en-US" dirty="0">
                <a:solidFill>
                  <a:srgbClr val="202124"/>
                </a:solidFill>
                <a:latin typeface="Google Sans"/>
              </a:rPr>
              <a:t>For continuous values, bin into discrete buckets</a:t>
            </a:r>
            <a:endParaRPr lang="en-US" dirty="0"/>
          </a:p>
        </p:txBody>
      </p:sp>
      <p:sp>
        <p:nvSpPr>
          <p:cNvPr id="4" name="Text Placeholder 3">
            <a:extLst>
              <a:ext uri="{FF2B5EF4-FFF2-40B4-BE49-F238E27FC236}">
                <a16:creationId xmlns:a16="http://schemas.microsoft.com/office/drawing/2014/main" id="{6E31C492-6755-D0DE-DE62-9A5715CD34F5}"/>
              </a:ext>
            </a:extLst>
          </p:cNvPr>
          <p:cNvSpPr>
            <a:spLocks noGrp="1"/>
          </p:cNvSpPr>
          <p:nvPr>
            <p:ph type="body" sz="quarter" idx="13"/>
          </p:nvPr>
        </p:nvSpPr>
        <p:spPr/>
        <p:txBody>
          <a:bodyPr/>
          <a:lstStyle/>
          <a:p>
            <a:r>
              <a:rPr lang="en-US" dirty="0"/>
              <a:t>1.1</a:t>
            </a:r>
          </a:p>
        </p:txBody>
      </p:sp>
      <p:pic>
        <p:nvPicPr>
          <p:cNvPr id="6" name="Picture 5">
            <a:extLst>
              <a:ext uri="{FF2B5EF4-FFF2-40B4-BE49-F238E27FC236}">
                <a16:creationId xmlns:a16="http://schemas.microsoft.com/office/drawing/2014/main" id="{6E16267F-1971-9862-9481-C756AEFBAE4A}"/>
              </a:ext>
            </a:extLst>
          </p:cNvPr>
          <p:cNvPicPr>
            <a:picLocks noChangeAspect="1"/>
          </p:cNvPicPr>
          <p:nvPr/>
        </p:nvPicPr>
        <p:blipFill>
          <a:blip r:embed="rId2"/>
          <a:stretch>
            <a:fillRect/>
          </a:stretch>
        </p:blipFill>
        <p:spPr>
          <a:xfrm>
            <a:off x="42863" y="1237153"/>
            <a:ext cx="5677692" cy="2067213"/>
          </a:xfrm>
          <a:prstGeom prst="rect">
            <a:avLst/>
          </a:prstGeom>
        </p:spPr>
      </p:pic>
      <p:pic>
        <p:nvPicPr>
          <p:cNvPr id="8" name="Picture 7">
            <a:extLst>
              <a:ext uri="{FF2B5EF4-FFF2-40B4-BE49-F238E27FC236}">
                <a16:creationId xmlns:a16="http://schemas.microsoft.com/office/drawing/2014/main" id="{95C46B4F-7DCC-EC45-CD2C-C0A024A50AB5}"/>
              </a:ext>
            </a:extLst>
          </p:cNvPr>
          <p:cNvPicPr>
            <a:picLocks noChangeAspect="1"/>
          </p:cNvPicPr>
          <p:nvPr/>
        </p:nvPicPr>
        <p:blipFill>
          <a:blip r:embed="rId3"/>
          <a:stretch>
            <a:fillRect/>
          </a:stretch>
        </p:blipFill>
        <p:spPr>
          <a:xfrm>
            <a:off x="7426308" y="132079"/>
            <a:ext cx="4722628" cy="6675847"/>
          </a:xfrm>
          <a:prstGeom prst="rect">
            <a:avLst/>
          </a:prstGeom>
        </p:spPr>
      </p:pic>
      <p:pic>
        <p:nvPicPr>
          <p:cNvPr id="10" name="Picture 9">
            <a:extLst>
              <a:ext uri="{FF2B5EF4-FFF2-40B4-BE49-F238E27FC236}">
                <a16:creationId xmlns:a16="http://schemas.microsoft.com/office/drawing/2014/main" id="{235A43F7-94CE-BBE9-B400-F7B62E6755FF}"/>
              </a:ext>
            </a:extLst>
          </p:cNvPr>
          <p:cNvPicPr>
            <a:picLocks noChangeAspect="1"/>
          </p:cNvPicPr>
          <p:nvPr/>
        </p:nvPicPr>
        <p:blipFill>
          <a:blip r:embed="rId4"/>
          <a:stretch>
            <a:fillRect/>
          </a:stretch>
        </p:blipFill>
        <p:spPr>
          <a:xfrm>
            <a:off x="189409" y="3456480"/>
            <a:ext cx="4850334" cy="3351446"/>
          </a:xfrm>
          <a:prstGeom prst="rect">
            <a:avLst/>
          </a:prstGeom>
        </p:spPr>
      </p:pic>
      <p:sp>
        <p:nvSpPr>
          <p:cNvPr id="11" name="TextBox 10">
            <a:extLst>
              <a:ext uri="{FF2B5EF4-FFF2-40B4-BE49-F238E27FC236}">
                <a16:creationId xmlns:a16="http://schemas.microsoft.com/office/drawing/2014/main" id="{49CD2ECB-4915-F8DA-3E95-430E4151A7D2}"/>
              </a:ext>
            </a:extLst>
          </p:cNvPr>
          <p:cNvSpPr txBox="1"/>
          <p:nvPr/>
        </p:nvSpPr>
        <p:spPr>
          <a:xfrm flipH="1">
            <a:off x="2890519" y="4490720"/>
            <a:ext cx="2960191" cy="646331"/>
          </a:xfrm>
          <a:prstGeom prst="rect">
            <a:avLst/>
          </a:prstGeom>
          <a:noFill/>
        </p:spPr>
        <p:txBody>
          <a:bodyPr wrap="square" rtlCol="0">
            <a:spAutoFit/>
          </a:bodyPr>
          <a:lstStyle/>
          <a:p>
            <a:r>
              <a:rPr lang="en-US" dirty="0"/>
              <a:t>Cumulative density function</a:t>
            </a:r>
          </a:p>
          <a:p>
            <a:r>
              <a:rPr lang="en-US" dirty="0"/>
              <a:t>(CDF)</a:t>
            </a:r>
          </a:p>
        </p:txBody>
      </p:sp>
      <p:sp>
        <p:nvSpPr>
          <p:cNvPr id="12" name="TextBox 11">
            <a:extLst>
              <a:ext uri="{FF2B5EF4-FFF2-40B4-BE49-F238E27FC236}">
                <a16:creationId xmlns:a16="http://schemas.microsoft.com/office/drawing/2014/main" id="{97C3465C-AF6F-EEA4-6BD9-512BD84301E4}"/>
              </a:ext>
            </a:extLst>
          </p:cNvPr>
          <p:cNvSpPr txBox="1"/>
          <p:nvPr/>
        </p:nvSpPr>
        <p:spPr>
          <a:xfrm flipH="1">
            <a:off x="5163006" y="1867376"/>
            <a:ext cx="1725386" cy="923330"/>
          </a:xfrm>
          <a:prstGeom prst="rect">
            <a:avLst/>
          </a:prstGeom>
          <a:noFill/>
        </p:spPr>
        <p:txBody>
          <a:bodyPr wrap="square" rtlCol="0">
            <a:spAutoFit/>
          </a:bodyPr>
          <a:lstStyle/>
          <a:p>
            <a:r>
              <a:rPr lang="en-US" dirty="0"/>
              <a:t>Probability density function</a:t>
            </a:r>
          </a:p>
          <a:p>
            <a:r>
              <a:rPr lang="en-US" dirty="0"/>
              <a:t>(PDF)</a:t>
            </a:r>
          </a:p>
        </p:txBody>
      </p:sp>
    </p:spTree>
    <p:extLst>
      <p:ext uri="{BB962C8B-B14F-4D97-AF65-F5344CB8AC3E}">
        <p14:creationId xmlns:p14="http://schemas.microsoft.com/office/powerpoint/2010/main" val="4054608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4562-327F-4257-AFA4-552AE0D769F7}"/>
              </a:ext>
            </a:extLst>
          </p:cNvPr>
          <p:cNvSpPr>
            <a:spLocks noGrp="1"/>
          </p:cNvSpPr>
          <p:nvPr>
            <p:ph type="title"/>
          </p:nvPr>
        </p:nvSpPr>
        <p:spPr/>
        <p:txBody>
          <a:bodyPr>
            <a:normAutofit fontScale="90000"/>
          </a:bodyPr>
          <a:lstStyle/>
          <a:p>
            <a:r>
              <a:rPr lang="en-US" dirty="0"/>
              <a:t>Covariance between bi-variates (x, y) as matrix operation</a:t>
            </a:r>
          </a:p>
        </p:txBody>
      </p:sp>
      <p:sp>
        <p:nvSpPr>
          <p:cNvPr id="3" name="Text Placeholder 2">
            <a:extLst>
              <a:ext uri="{FF2B5EF4-FFF2-40B4-BE49-F238E27FC236}">
                <a16:creationId xmlns:a16="http://schemas.microsoft.com/office/drawing/2014/main" id="{79685B47-876C-45DA-95F3-FCB56A45E34B}"/>
              </a:ext>
            </a:extLst>
          </p:cNvPr>
          <p:cNvSpPr>
            <a:spLocks noGrp="1"/>
          </p:cNvSpPr>
          <p:nvPr>
            <p:ph type="body" idx="1"/>
          </p:nvPr>
        </p:nvSpPr>
        <p:spPr/>
        <p:txBody>
          <a:bodyPr/>
          <a:lstStyle/>
          <a:p>
            <a:r>
              <a:rPr lang="en-US" dirty="0"/>
              <a:t>Covariance between variables (x, y):                                         and variance :</a:t>
            </a:r>
          </a:p>
        </p:txBody>
      </p:sp>
      <p:sp>
        <p:nvSpPr>
          <p:cNvPr id="4" name="Text Placeholder 3">
            <a:extLst>
              <a:ext uri="{FF2B5EF4-FFF2-40B4-BE49-F238E27FC236}">
                <a16:creationId xmlns:a16="http://schemas.microsoft.com/office/drawing/2014/main" id="{DEF75224-56EC-4532-8E9A-ADB2F1F632D2}"/>
              </a:ext>
            </a:extLst>
          </p:cNvPr>
          <p:cNvSpPr>
            <a:spLocks noGrp="1"/>
          </p:cNvSpPr>
          <p:nvPr>
            <p:ph type="body" sz="quarter" idx="13"/>
          </p:nvPr>
        </p:nvSpPr>
        <p:spPr/>
        <p:txBody>
          <a:bodyPr/>
          <a:lstStyle/>
          <a:p>
            <a:r>
              <a:rPr lang="en-US" dirty="0"/>
              <a:t>2.5</a:t>
            </a:r>
          </a:p>
        </p:txBody>
      </p:sp>
      <p:graphicFrame>
        <p:nvGraphicFramePr>
          <p:cNvPr id="7" name="Table 7">
            <a:extLst>
              <a:ext uri="{FF2B5EF4-FFF2-40B4-BE49-F238E27FC236}">
                <a16:creationId xmlns:a16="http://schemas.microsoft.com/office/drawing/2014/main" id="{1D38557C-7CB0-4FF8-90C1-EE8BB9DF0042}"/>
              </a:ext>
            </a:extLst>
          </p:cNvPr>
          <p:cNvGraphicFramePr>
            <a:graphicFrameLocks noGrp="1"/>
          </p:cNvGraphicFramePr>
          <p:nvPr>
            <p:extLst>
              <p:ext uri="{D42A27DB-BD31-4B8C-83A1-F6EECF244321}">
                <p14:modId xmlns:p14="http://schemas.microsoft.com/office/powerpoint/2010/main" val="2587393071"/>
              </p:ext>
            </p:extLst>
          </p:nvPr>
        </p:nvGraphicFramePr>
        <p:xfrm>
          <a:off x="60276" y="1189741"/>
          <a:ext cx="1016000" cy="222504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945948382"/>
                    </a:ext>
                  </a:extLst>
                </a:gridCol>
                <a:gridCol w="508000">
                  <a:extLst>
                    <a:ext uri="{9D8B030D-6E8A-4147-A177-3AD203B41FA5}">
                      <a16:colId xmlns:a16="http://schemas.microsoft.com/office/drawing/2014/main" val="4152969154"/>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1409423224"/>
                  </a:ext>
                </a:extLst>
              </a:tr>
              <a:tr h="370840">
                <a:tc>
                  <a:txBody>
                    <a:bodyPr/>
                    <a:lstStyle/>
                    <a:p>
                      <a:r>
                        <a:rPr lang="en-US" dirty="0"/>
                        <a:t>X1</a:t>
                      </a:r>
                    </a:p>
                  </a:txBody>
                  <a:tcPr/>
                </a:tc>
                <a:tc>
                  <a:txBody>
                    <a:bodyPr/>
                    <a:lstStyle/>
                    <a:p>
                      <a:r>
                        <a:rPr lang="en-US" dirty="0"/>
                        <a:t>Y1</a:t>
                      </a:r>
                    </a:p>
                  </a:txBody>
                  <a:tcPr/>
                </a:tc>
                <a:extLst>
                  <a:ext uri="{0D108BD9-81ED-4DB2-BD59-A6C34878D82A}">
                    <a16:rowId xmlns:a16="http://schemas.microsoft.com/office/drawing/2014/main" val="2172229229"/>
                  </a:ext>
                </a:extLst>
              </a:tr>
              <a:tr h="370840">
                <a:tc>
                  <a:txBody>
                    <a:bodyPr/>
                    <a:lstStyle/>
                    <a:p>
                      <a:r>
                        <a:rPr lang="en-US" dirty="0"/>
                        <a:t>X2</a:t>
                      </a:r>
                    </a:p>
                  </a:txBody>
                  <a:tcPr/>
                </a:tc>
                <a:tc>
                  <a:txBody>
                    <a:bodyPr/>
                    <a:lstStyle/>
                    <a:p>
                      <a:r>
                        <a:rPr lang="en-US" dirty="0"/>
                        <a:t>Y2</a:t>
                      </a:r>
                    </a:p>
                  </a:txBody>
                  <a:tcPr/>
                </a:tc>
                <a:extLst>
                  <a:ext uri="{0D108BD9-81ED-4DB2-BD59-A6C34878D82A}">
                    <a16:rowId xmlns:a16="http://schemas.microsoft.com/office/drawing/2014/main" val="2999957599"/>
                  </a:ext>
                </a:extLst>
              </a:tr>
              <a:tr h="370840">
                <a:tc>
                  <a:txBody>
                    <a:bodyPr/>
                    <a:lstStyle/>
                    <a:p>
                      <a:r>
                        <a:rPr lang="en-US" dirty="0"/>
                        <a:t>X3</a:t>
                      </a:r>
                    </a:p>
                  </a:txBody>
                  <a:tcPr/>
                </a:tc>
                <a:tc>
                  <a:txBody>
                    <a:bodyPr/>
                    <a:lstStyle/>
                    <a:p>
                      <a:r>
                        <a:rPr lang="en-US" dirty="0"/>
                        <a:t>Y3</a:t>
                      </a:r>
                    </a:p>
                  </a:txBody>
                  <a:tcPr/>
                </a:tc>
                <a:extLst>
                  <a:ext uri="{0D108BD9-81ED-4DB2-BD59-A6C34878D82A}">
                    <a16:rowId xmlns:a16="http://schemas.microsoft.com/office/drawing/2014/main" val="1998596339"/>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087709261"/>
                  </a:ext>
                </a:extLst>
              </a:tr>
              <a:tr h="370840">
                <a:tc>
                  <a:txBody>
                    <a:bodyPr/>
                    <a:lstStyle/>
                    <a:p>
                      <a:r>
                        <a:rPr lang="en-US" dirty="0" err="1"/>
                        <a:t>Xn</a:t>
                      </a:r>
                      <a:endParaRPr lang="en-US" dirty="0"/>
                    </a:p>
                  </a:txBody>
                  <a:tcPr/>
                </a:tc>
                <a:tc>
                  <a:txBody>
                    <a:bodyPr/>
                    <a:lstStyle/>
                    <a:p>
                      <a:r>
                        <a:rPr lang="en-US" dirty="0" err="1"/>
                        <a:t>Yn</a:t>
                      </a:r>
                      <a:endParaRPr lang="en-US" dirty="0"/>
                    </a:p>
                  </a:txBody>
                  <a:tcPr/>
                </a:tc>
                <a:extLst>
                  <a:ext uri="{0D108BD9-81ED-4DB2-BD59-A6C34878D82A}">
                    <a16:rowId xmlns:a16="http://schemas.microsoft.com/office/drawing/2014/main" val="3262208067"/>
                  </a:ext>
                </a:extLst>
              </a:tr>
            </a:tbl>
          </a:graphicData>
        </a:graphic>
      </p:graphicFrame>
      <p:pic>
        <p:nvPicPr>
          <p:cNvPr id="11" name="Picture 10">
            <a:extLst>
              <a:ext uri="{FF2B5EF4-FFF2-40B4-BE49-F238E27FC236}">
                <a16:creationId xmlns:a16="http://schemas.microsoft.com/office/drawing/2014/main" id="{F17A9C42-2C50-4F3B-A1D7-1A0A22B641E9}"/>
              </a:ext>
            </a:extLst>
          </p:cNvPr>
          <p:cNvPicPr>
            <a:picLocks noChangeAspect="1"/>
          </p:cNvPicPr>
          <p:nvPr/>
        </p:nvPicPr>
        <p:blipFill>
          <a:blip r:embed="rId2"/>
          <a:stretch>
            <a:fillRect/>
          </a:stretch>
        </p:blipFill>
        <p:spPr>
          <a:xfrm>
            <a:off x="4710504" y="457462"/>
            <a:ext cx="2427862" cy="618136"/>
          </a:xfrm>
          <a:prstGeom prst="rect">
            <a:avLst/>
          </a:prstGeom>
        </p:spPr>
      </p:pic>
      <p:pic>
        <p:nvPicPr>
          <p:cNvPr id="13" name="Picture 12">
            <a:extLst>
              <a:ext uri="{FF2B5EF4-FFF2-40B4-BE49-F238E27FC236}">
                <a16:creationId xmlns:a16="http://schemas.microsoft.com/office/drawing/2014/main" id="{42D7BE04-4602-42AA-B41D-76E9BB41F0C2}"/>
              </a:ext>
            </a:extLst>
          </p:cNvPr>
          <p:cNvPicPr>
            <a:picLocks noChangeAspect="1"/>
          </p:cNvPicPr>
          <p:nvPr/>
        </p:nvPicPr>
        <p:blipFill>
          <a:blip r:embed="rId3"/>
          <a:stretch>
            <a:fillRect/>
          </a:stretch>
        </p:blipFill>
        <p:spPr>
          <a:xfrm>
            <a:off x="9271823" y="463554"/>
            <a:ext cx="2618346" cy="606901"/>
          </a:xfrm>
          <a:prstGeom prst="rect">
            <a:avLst/>
          </a:prstGeom>
        </p:spPr>
      </p:pic>
      <p:pic>
        <p:nvPicPr>
          <p:cNvPr id="17" name="Picture 16">
            <a:extLst>
              <a:ext uri="{FF2B5EF4-FFF2-40B4-BE49-F238E27FC236}">
                <a16:creationId xmlns:a16="http://schemas.microsoft.com/office/drawing/2014/main" id="{7935846A-D297-4C68-903A-127DC9563887}"/>
              </a:ext>
            </a:extLst>
          </p:cNvPr>
          <p:cNvPicPr>
            <a:picLocks noChangeAspect="1"/>
          </p:cNvPicPr>
          <p:nvPr/>
        </p:nvPicPr>
        <p:blipFill>
          <a:blip r:embed="rId4"/>
          <a:stretch>
            <a:fillRect/>
          </a:stretch>
        </p:blipFill>
        <p:spPr>
          <a:xfrm>
            <a:off x="5753133" y="1177240"/>
            <a:ext cx="6365832" cy="2405969"/>
          </a:xfrm>
          <a:prstGeom prst="rect">
            <a:avLst/>
          </a:prstGeom>
        </p:spPr>
      </p:pic>
      <p:pic>
        <p:nvPicPr>
          <p:cNvPr id="19" name="Picture 18">
            <a:extLst>
              <a:ext uri="{FF2B5EF4-FFF2-40B4-BE49-F238E27FC236}">
                <a16:creationId xmlns:a16="http://schemas.microsoft.com/office/drawing/2014/main" id="{ACEA267E-99E3-4EA8-924F-E448446F87AC}"/>
              </a:ext>
            </a:extLst>
          </p:cNvPr>
          <p:cNvPicPr>
            <a:picLocks noChangeAspect="1"/>
          </p:cNvPicPr>
          <p:nvPr/>
        </p:nvPicPr>
        <p:blipFill>
          <a:blip r:embed="rId5"/>
          <a:stretch>
            <a:fillRect/>
          </a:stretch>
        </p:blipFill>
        <p:spPr>
          <a:xfrm>
            <a:off x="5747515" y="3674806"/>
            <a:ext cx="6365832" cy="2944849"/>
          </a:xfrm>
          <a:prstGeom prst="rect">
            <a:avLst/>
          </a:prstGeom>
        </p:spPr>
      </p:pic>
      <p:pic>
        <p:nvPicPr>
          <p:cNvPr id="23" name="Picture 22">
            <a:extLst>
              <a:ext uri="{FF2B5EF4-FFF2-40B4-BE49-F238E27FC236}">
                <a16:creationId xmlns:a16="http://schemas.microsoft.com/office/drawing/2014/main" id="{AA57F2FC-BC80-42F1-9ED3-89D77FA82504}"/>
              </a:ext>
            </a:extLst>
          </p:cNvPr>
          <p:cNvPicPr>
            <a:picLocks noChangeAspect="1"/>
          </p:cNvPicPr>
          <p:nvPr/>
        </p:nvPicPr>
        <p:blipFill>
          <a:blip r:embed="rId6"/>
          <a:stretch>
            <a:fillRect/>
          </a:stretch>
        </p:blipFill>
        <p:spPr>
          <a:xfrm>
            <a:off x="1717106" y="3701966"/>
            <a:ext cx="3036119" cy="1107939"/>
          </a:xfrm>
          <a:prstGeom prst="rect">
            <a:avLst/>
          </a:prstGeom>
        </p:spPr>
      </p:pic>
      <p:pic>
        <p:nvPicPr>
          <p:cNvPr id="25" name="Picture 24">
            <a:extLst>
              <a:ext uri="{FF2B5EF4-FFF2-40B4-BE49-F238E27FC236}">
                <a16:creationId xmlns:a16="http://schemas.microsoft.com/office/drawing/2014/main" id="{9513A5BB-91DB-44E4-8FB5-7E27FD9594B4}"/>
              </a:ext>
            </a:extLst>
          </p:cNvPr>
          <p:cNvPicPr>
            <a:picLocks noChangeAspect="1"/>
          </p:cNvPicPr>
          <p:nvPr/>
        </p:nvPicPr>
        <p:blipFill>
          <a:blip r:embed="rId7"/>
          <a:stretch>
            <a:fillRect/>
          </a:stretch>
        </p:blipFill>
        <p:spPr>
          <a:xfrm>
            <a:off x="391295" y="4809905"/>
            <a:ext cx="5114925" cy="1809750"/>
          </a:xfrm>
          <a:prstGeom prst="rect">
            <a:avLst/>
          </a:prstGeom>
        </p:spPr>
      </p:pic>
      <p:pic>
        <p:nvPicPr>
          <p:cNvPr id="6" name="Picture 5">
            <a:extLst>
              <a:ext uri="{FF2B5EF4-FFF2-40B4-BE49-F238E27FC236}">
                <a16:creationId xmlns:a16="http://schemas.microsoft.com/office/drawing/2014/main" id="{B1C9E0D5-62F7-42BE-866B-CFE82082EB48}"/>
              </a:ext>
            </a:extLst>
          </p:cNvPr>
          <p:cNvPicPr>
            <a:picLocks noChangeAspect="1"/>
          </p:cNvPicPr>
          <p:nvPr/>
        </p:nvPicPr>
        <p:blipFill>
          <a:blip r:embed="rId8"/>
          <a:stretch>
            <a:fillRect/>
          </a:stretch>
        </p:blipFill>
        <p:spPr>
          <a:xfrm>
            <a:off x="1102325" y="953169"/>
            <a:ext cx="4596026" cy="2944849"/>
          </a:xfrm>
          <a:prstGeom prst="rect">
            <a:avLst/>
          </a:prstGeom>
        </p:spPr>
      </p:pic>
      <p:sp>
        <p:nvSpPr>
          <p:cNvPr id="26" name="TextBox 25">
            <a:extLst>
              <a:ext uri="{FF2B5EF4-FFF2-40B4-BE49-F238E27FC236}">
                <a16:creationId xmlns:a16="http://schemas.microsoft.com/office/drawing/2014/main" id="{5536847F-EB5E-4606-82C7-E737317AB55F}"/>
              </a:ext>
            </a:extLst>
          </p:cNvPr>
          <p:cNvSpPr txBox="1"/>
          <p:nvPr/>
        </p:nvSpPr>
        <p:spPr>
          <a:xfrm>
            <a:off x="259046" y="3996490"/>
            <a:ext cx="1354335" cy="646331"/>
          </a:xfrm>
          <a:prstGeom prst="rect">
            <a:avLst/>
          </a:prstGeom>
          <a:noFill/>
        </p:spPr>
        <p:txBody>
          <a:bodyPr wrap="square" rtlCol="0">
            <a:spAutoFit/>
          </a:bodyPr>
          <a:lstStyle/>
          <a:p>
            <a:pPr algn="r"/>
            <a:r>
              <a:rPr lang="en-US" dirty="0">
                <a:solidFill>
                  <a:srgbClr val="FF0000"/>
                </a:solidFill>
              </a:rPr>
              <a:t>Covariance</a:t>
            </a:r>
          </a:p>
          <a:p>
            <a:pPr algn="r"/>
            <a:r>
              <a:rPr lang="en-US" dirty="0">
                <a:solidFill>
                  <a:srgbClr val="FF0000"/>
                </a:solidFill>
              </a:rPr>
              <a:t>Matrix =</a:t>
            </a:r>
          </a:p>
        </p:txBody>
      </p:sp>
      <p:sp>
        <p:nvSpPr>
          <p:cNvPr id="28" name="Rectangle 27">
            <a:extLst>
              <a:ext uri="{FF2B5EF4-FFF2-40B4-BE49-F238E27FC236}">
                <a16:creationId xmlns:a16="http://schemas.microsoft.com/office/drawing/2014/main" id="{3A6C7B92-D118-4DB2-9DF3-6F25C41C59C5}"/>
              </a:ext>
            </a:extLst>
          </p:cNvPr>
          <p:cNvSpPr/>
          <p:nvPr/>
        </p:nvSpPr>
        <p:spPr>
          <a:xfrm>
            <a:off x="2074606" y="3898018"/>
            <a:ext cx="1720646" cy="614988"/>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846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68A9-800A-4A66-A3CC-C21AF0204B86}"/>
              </a:ext>
            </a:extLst>
          </p:cNvPr>
          <p:cNvSpPr>
            <a:spLocks noGrp="1"/>
          </p:cNvSpPr>
          <p:nvPr>
            <p:ph type="title"/>
          </p:nvPr>
        </p:nvSpPr>
        <p:spPr/>
        <p:txBody>
          <a:bodyPr>
            <a:normAutofit fontScale="90000"/>
          </a:bodyPr>
          <a:lstStyle/>
          <a:p>
            <a:r>
              <a:rPr lang="en-US" dirty="0"/>
              <a:t>Covariance among multi-variates say W = [x, y, z] is </a:t>
            </a:r>
          </a:p>
        </p:txBody>
      </p:sp>
      <p:sp>
        <p:nvSpPr>
          <p:cNvPr id="4" name="Text Placeholder 3">
            <a:extLst>
              <a:ext uri="{FF2B5EF4-FFF2-40B4-BE49-F238E27FC236}">
                <a16:creationId xmlns:a16="http://schemas.microsoft.com/office/drawing/2014/main" id="{6E5FE675-450F-4C6D-95F7-24B0EC8D5910}"/>
              </a:ext>
            </a:extLst>
          </p:cNvPr>
          <p:cNvSpPr>
            <a:spLocks noGrp="1"/>
          </p:cNvSpPr>
          <p:nvPr>
            <p:ph type="body" sz="quarter" idx="13"/>
          </p:nvPr>
        </p:nvSpPr>
        <p:spPr/>
        <p:txBody>
          <a:bodyPr/>
          <a:lstStyle/>
          <a:p>
            <a:r>
              <a:rPr lang="en-US" dirty="0"/>
              <a:t>2.6</a:t>
            </a:r>
          </a:p>
        </p:txBody>
      </p:sp>
      <p:pic>
        <p:nvPicPr>
          <p:cNvPr id="36" name="Picture 35">
            <a:extLst>
              <a:ext uri="{FF2B5EF4-FFF2-40B4-BE49-F238E27FC236}">
                <a16:creationId xmlns:a16="http://schemas.microsoft.com/office/drawing/2014/main" id="{1E3F2ACC-E2CC-4BE5-A63F-604904C132CD}"/>
              </a:ext>
            </a:extLst>
          </p:cNvPr>
          <p:cNvPicPr>
            <a:picLocks noChangeAspect="1"/>
          </p:cNvPicPr>
          <p:nvPr/>
        </p:nvPicPr>
        <p:blipFill>
          <a:blip r:embed="rId2"/>
          <a:stretch>
            <a:fillRect/>
          </a:stretch>
        </p:blipFill>
        <p:spPr>
          <a:xfrm>
            <a:off x="98013" y="450035"/>
            <a:ext cx="9124950" cy="6353888"/>
          </a:xfrm>
          <a:prstGeom prst="rect">
            <a:avLst/>
          </a:prstGeom>
        </p:spPr>
      </p:pic>
      <p:pic>
        <p:nvPicPr>
          <p:cNvPr id="38" name="Picture 37">
            <a:extLst>
              <a:ext uri="{FF2B5EF4-FFF2-40B4-BE49-F238E27FC236}">
                <a16:creationId xmlns:a16="http://schemas.microsoft.com/office/drawing/2014/main" id="{A73E1584-688B-4FDE-8CF3-327A4FFBD7B4}"/>
              </a:ext>
            </a:extLst>
          </p:cNvPr>
          <p:cNvPicPr>
            <a:picLocks noChangeAspect="1"/>
          </p:cNvPicPr>
          <p:nvPr/>
        </p:nvPicPr>
        <p:blipFill>
          <a:blip r:embed="rId3"/>
          <a:stretch>
            <a:fillRect/>
          </a:stretch>
        </p:blipFill>
        <p:spPr>
          <a:xfrm>
            <a:off x="7750736" y="71284"/>
            <a:ext cx="2905125" cy="285750"/>
          </a:xfrm>
          <a:prstGeom prst="rect">
            <a:avLst/>
          </a:prstGeom>
        </p:spPr>
      </p:pic>
      <p:pic>
        <p:nvPicPr>
          <p:cNvPr id="44" name="Picture 43">
            <a:extLst>
              <a:ext uri="{FF2B5EF4-FFF2-40B4-BE49-F238E27FC236}">
                <a16:creationId xmlns:a16="http://schemas.microsoft.com/office/drawing/2014/main" id="{7B7B3183-6068-4CBF-AB61-20B57AD35EA2}"/>
              </a:ext>
            </a:extLst>
          </p:cNvPr>
          <p:cNvPicPr>
            <a:picLocks noChangeAspect="1"/>
          </p:cNvPicPr>
          <p:nvPr/>
        </p:nvPicPr>
        <p:blipFill>
          <a:blip r:embed="rId4"/>
          <a:stretch>
            <a:fillRect/>
          </a:stretch>
        </p:blipFill>
        <p:spPr>
          <a:xfrm>
            <a:off x="7580516" y="779359"/>
            <a:ext cx="4513471" cy="1134966"/>
          </a:xfrm>
          <a:prstGeom prst="rect">
            <a:avLst/>
          </a:prstGeom>
        </p:spPr>
      </p:pic>
      <p:pic>
        <p:nvPicPr>
          <p:cNvPr id="46" name="Picture 45">
            <a:extLst>
              <a:ext uri="{FF2B5EF4-FFF2-40B4-BE49-F238E27FC236}">
                <a16:creationId xmlns:a16="http://schemas.microsoft.com/office/drawing/2014/main" id="{36735D96-2B40-47DC-8F67-E3CFB8764ADD}"/>
              </a:ext>
            </a:extLst>
          </p:cNvPr>
          <p:cNvPicPr>
            <a:picLocks noChangeAspect="1"/>
          </p:cNvPicPr>
          <p:nvPr/>
        </p:nvPicPr>
        <p:blipFill>
          <a:blip r:embed="rId5"/>
          <a:stretch>
            <a:fillRect/>
          </a:stretch>
        </p:blipFill>
        <p:spPr>
          <a:xfrm>
            <a:off x="7442865" y="436921"/>
            <a:ext cx="3529936" cy="351359"/>
          </a:xfrm>
          <a:prstGeom prst="rect">
            <a:avLst/>
          </a:prstGeom>
        </p:spPr>
      </p:pic>
      <p:pic>
        <p:nvPicPr>
          <p:cNvPr id="59" name="Picture 58">
            <a:extLst>
              <a:ext uri="{FF2B5EF4-FFF2-40B4-BE49-F238E27FC236}">
                <a16:creationId xmlns:a16="http://schemas.microsoft.com/office/drawing/2014/main" id="{C6C576FA-1486-4513-9B01-C08D020A2BA4}"/>
              </a:ext>
            </a:extLst>
          </p:cNvPr>
          <p:cNvPicPr>
            <a:picLocks noChangeAspect="1"/>
          </p:cNvPicPr>
          <p:nvPr/>
        </p:nvPicPr>
        <p:blipFill>
          <a:blip r:embed="rId6"/>
          <a:stretch>
            <a:fillRect/>
          </a:stretch>
        </p:blipFill>
        <p:spPr>
          <a:xfrm>
            <a:off x="7354449" y="2057910"/>
            <a:ext cx="4739538" cy="3340000"/>
          </a:xfrm>
          <a:prstGeom prst="rect">
            <a:avLst/>
          </a:prstGeom>
          <a:ln w="38100">
            <a:solidFill>
              <a:srgbClr val="FF0000"/>
            </a:solidFill>
          </a:ln>
        </p:spPr>
      </p:pic>
    </p:spTree>
    <p:extLst>
      <p:ext uri="{BB962C8B-B14F-4D97-AF65-F5344CB8AC3E}">
        <p14:creationId xmlns:p14="http://schemas.microsoft.com/office/powerpoint/2010/main" val="345032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1CF9C386-DED0-4F9E-A0AB-830258550EBD}"/>
              </a:ext>
            </a:extLst>
          </p:cNvPr>
          <p:cNvPicPr>
            <a:picLocks noChangeAspect="1"/>
          </p:cNvPicPr>
          <p:nvPr/>
        </p:nvPicPr>
        <p:blipFill>
          <a:blip r:embed="rId2"/>
          <a:stretch>
            <a:fillRect/>
          </a:stretch>
        </p:blipFill>
        <p:spPr>
          <a:xfrm>
            <a:off x="7879961" y="3882367"/>
            <a:ext cx="3505200" cy="523875"/>
          </a:xfrm>
          <a:prstGeom prst="rect">
            <a:avLst/>
          </a:prstGeom>
        </p:spPr>
      </p:pic>
      <p:sp>
        <p:nvSpPr>
          <p:cNvPr id="2" name="Title 1">
            <a:extLst>
              <a:ext uri="{FF2B5EF4-FFF2-40B4-BE49-F238E27FC236}">
                <a16:creationId xmlns:a16="http://schemas.microsoft.com/office/drawing/2014/main" id="{0FA68951-37D7-4266-AC7A-9EA75E8EF623}"/>
              </a:ext>
            </a:extLst>
          </p:cNvPr>
          <p:cNvSpPr>
            <a:spLocks noGrp="1"/>
          </p:cNvSpPr>
          <p:nvPr>
            <p:ph type="title"/>
          </p:nvPr>
        </p:nvSpPr>
        <p:spPr/>
        <p:txBody>
          <a:bodyPr>
            <a:normAutofit fontScale="90000"/>
          </a:bodyPr>
          <a:lstStyle/>
          <a:p>
            <a:r>
              <a:rPr lang="en-US" dirty="0"/>
              <a:t>Summary: Probability Densities, expectation, variance, covariance, correlation</a:t>
            </a:r>
          </a:p>
        </p:txBody>
      </p:sp>
      <p:sp>
        <p:nvSpPr>
          <p:cNvPr id="3" name="Text Placeholder 2">
            <a:extLst>
              <a:ext uri="{FF2B5EF4-FFF2-40B4-BE49-F238E27FC236}">
                <a16:creationId xmlns:a16="http://schemas.microsoft.com/office/drawing/2014/main" id="{24CEE484-C044-4DFC-99A4-F24E9CC122BA}"/>
              </a:ext>
            </a:extLst>
          </p:cNvPr>
          <p:cNvSpPr>
            <a:spLocks noGrp="1"/>
          </p:cNvSpPr>
          <p:nvPr>
            <p:ph type="body" idx="1"/>
          </p:nvPr>
        </p:nvSpPr>
        <p:spPr>
          <a:xfrm>
            <a:off x="43539" y="410707"/>
            <a:ext cx="12104922" cy="351315"/>
          </a:xfrm>
        </p:spPr>
        <p:txBody>
          <a:bodyPr>
            <a:normAutofit fontScale="92500" lnSpcReduction="20000"/>
          </a:bodyPr>
          <a:lstStyle/>
          <a:p>
            <a:r>
              <a:rPr lang="en-US" dirty="0"/>
              <a:t>Important to get a hang of Expectation, Variance, Covariance, Correlation</a:t>
            </a:r>
          </a:p>
        </p:txBody>
      </p:sp>
      <p:sp>
        <p:nvSpPr>
          <p:cNvPr id="4" name="Text Placeholder 3">
            <a:extLst>
              <a:ext uri="{FF2B5EF4-FFF2-40B4-BE49-F238E27FC236}">
                <a16:creationId xmlns:a16="http://schemas.microsoft.com/office/drawing/2014/main" id="{3C583F73-C179-46B7-A21D-8D219EBF5B04}"/>
              </a:ext>
            </a:extLst>
          </p:cNvPr>
          <p:cNvSpPr>
            <a:spLocks noGrp="1"/>
          </p:cNvSpPr>
          <p:nvPr>
            <p:ph type="body" sz="quarter" idx="13"/>
          </p:nvPr>
        </p:nvSpPr>
        <p:spPr/>
        <p:txBody>
          <a:bodyPr/>
          <a:lstStyle/>
          <a:p>
            <a:r>
              <a:rPr lang="en-US" dirty="0"/>
              <a:t>2.7</a:t>
            </a:r>
          </a:p>
        </p:txBody>
      </p:sp>
      <p:pic>
        <p:nvPicPr>
          <p:cNvPr id="6" name="Picture 5">
            <a:extLst>
              <a:ext uri="{FF2B5EF4-FFF2-40B4-BE49-F238E27FC236}">
                <a16:creationId xmlns:a16="http://schemas.microsoft.com/office/drawing/2014/main" id="{34353A74-EE16-4DDE-A55F-30545B03906A}"/>
              </a:ext>
            </a:extLst>
          </p:cNvPr>
          <p:cNvPicPr>
            <a:picLocks noChangeAspect="1"/>
          </p:cNvPicPr>
          <p:nvPr/>
        </p:nvPicPr>
        <p:blipFill>
          <a:blip r:embed="rId3"/>
          <a:stretch>
            <a:fillRect/>
          </a:stretch>
        </p:blipFill>
        <p:spPr>
          <a:xfrm>
            <a:off x="459070" y="1119398"/>
            <a:ext cx="3942398" cy="945047"/>
          </a:xfrm>
          <a:prstGeom prst="rect">
            <a:avLst/>
          </a:prstGeom>
          <a:ln>
            <a:solidFill>
              <a:srgbClr val="0070C0"/>
            </a:solidFill>
          </a:ln>
        </p:spPr>
      </p:pic>
      <p:pic>
        <p:nvPicPr>
          <p:cNvPr id="15" name="Picture 14">
            <a:extLst>
              <a:ext uri="{FF2B5EF4-FFF2-40B4-BE49-F238E27FC236}">
                <a16:creationId xmlns:a16="http://schemas.microsoft.com/office/drawing/2014/main" id="{02CC3765-A2CE-4925-99D3-D28C24F95A02}"/>
              </a:ext>
            </a:extLst>
          </p:cNvPr>
          <p:cNvPicPr>
            <a:picLocks noChangeAspect="1"/>
          </p:cNvPicPr>
          <p:nvPr/>
        </p:nvPicPr>
        <p:blipFill>
          <a:blip r:embed="rId4"/>
          <a:stretch>
            <a:fillRect/>
          </a:stretch>
        </p:blipFill>
        <p:spPr>
          <a:xfrm>
            <a:off x="8098908" y="1119398"/>
            <a:ext cx="4022685" cy="751344"/>
          </a:xfrm>
          <a:prstGeom prst="rect">
            <a:avLst/>
          </a:prstGeom>
          <a:ln>
            <a:solidFill>
              <a:srgbClr val="0070C0"/>
            </a:solidFill>
          </a:ln>
        </p:spPr>
      </p:pic>
      <p:pic>
        <p:nvPicPr>
          <p:cNvPr id="17" name="Picture 16">
            <a:extLst>
              <a:ext uri="{FF2B5EF4-FFF2-40B4-BE49-F238E27FC236}">
                <a16:creationId xmlns:a16="http://schemas.microsoft.com/office/drawing/2014/main" id="{7BA4DFDE-6ECA-4B5F-BA9A-09D691192335}"/>
              </a:ext>
            </a:extLst>
          </p:cNvPr>
          <p:cNvPicPr>
            <a:picLocks noChangeAspect="1"/>
          </p:cNvPicPr>
          <p:nvPr/>
        </p:nvPicPr>
        <p:blipFill>
          <a:blip r:embed="rId5"/>
          <a:stretch>
            <a:fillRect/>
          </a:stretch>
        </p:blipFill>
        <p:spPr>
          <a:xfrm>
            <a:off x="4469013" y="1195032"/>
            <a:ext cx="3562350" cy="600075"/>
          </a:xfrm>
          <a:prstGeom prst="rect">
            <a:avLst/>
          </a:prstGeom>
          <a:ln>
            <a:solidFill>
              <a:srgbClr val="0070C0"/>
            </a:solidFill>
          </a:ln>
        </p:spPr>
      </p:pic>
      <p:pic>
        <p:nvPicPr>
          <p:cNvPr id="21" name="Picture 20">
            <a:extLst>
              <a:ext uri="{FF2B5EF4-FFF2-40B4-BE49-F238E27FC236}">
                <a16:creationId xmlns:a16="http://schemas.microsoft.com/office/drawing/2014/main" id="{33FC7CD7-1DE4-4CD0-88D2-25CE3DF417C4}"/>
              </a:ext>
            </a:extLst>
          </p:cNvPr>
          <p:cNvPicPr>
            <a:picLocks noChangeAspect="1"/>
          </p:cNvPicPr>
          <p:nvPr/>
        </p:nvPicPr>
        <p:blipFill>
          <a:blip r:embed="rId6"/>
          <a:stretch>
            <a:fillRect/>
          </a:stretch>
        </p:blipFill>
        <p:spPr>
          <a:xfrm>
            <a:off x="4829319" y="2122038"/>
            <a:ext cx="4622944" cy="792743"/>
          </a:xfrm>
          <a:prstGeom prst="rect">
            <a:avLst/>
          </a:prstGeom>
          <a:ln>
            <a:solidFill>
              <a:srgbClr val="0070C0"/>
            </a:solidFill>
          </a:ln>
        </p:spPr>
      </p:pic>
      <p:sp>
        <p:nvSpPr>
          <p:cNvPr id="22" name="TextBox 21">
            <a:extLst>
              <a:ext uri="{FF2B5EF4-FFF2-40B4-BE49-F238E27FC236}">
                <a16:creationId xmlns:a16="http://schemas.microsoft.com/office/drawing/2014/main" id="{7221663B-2ABA-4D69-BDD8-4634CF6F3102}"/>
              </a:ext>
            </a:extLst>
          </p:cNvPr>
          <p:cNvSpPr txBox="1"/>
          <p:nvPr/>
        </p:nvSpPr>
        <p:spPr>
          <a:xfrm>
            <a:off x="60960" y="2092960"/>
            <a:ext cx="2580640" cy="400110"/>
          </a:xfrm>
          <a:prstGeom prst="rect">
            <a:avLst/>
          </a:prstGeom>
          <a:noFill/>
        </p:spPr>
        <p:txBody>
          <a:bodyPr wrap="square" rtlCol="0">
            <a:spAutoFit/>
          </a:bodyPr>
          <a:lstStyle/>
          <a:p>
            <a:r>
              <a:rPr lang="en-US" sz="2000" dirty="0">
                <a:solidFill>
                  <a:srgbClr val="0070C0"/>
                </a:solidFill>
              </a:rPr>
              <a:t>Expected value of f(x)</a:t>
            </a:r>
          </a:p>
        </p:txBody>
      </p:sp>
      <p:sp>
        <p:nvSpPr>
          <p:cNvPr id="23" name="TextBox 22">
            <a:extLst>
              <a:ext uri="{FF2B5EF4-FFF2-40B4-BE49-F238E27FC236}">
                <a16:creationId xmlns:a16="http://schemas.microsoft.com/office/drawing/2014/main" id="{F82698FD-F881-4857-8527-61C663A03B81}"/>
              </a:ext>
            </a:extLst>
          </p:cNvPr>
          <p:cNvSpPr txBox="1"/>
          <p:nvPr/>
        </p:nvSpPr>
        <p:spPr>
          <a:xfrm>
            <a:off x="50800" y="772160"/>
            <a:ext cx="4914900" cy="400110"/>
          </a:xfrm>
          <a:prstGeom prst="rect">
            <a:avLst/>
          </a:prstGeom>
          <a:noFill/>
        </p:spPr>
        <p:txBody>
          <a:bodyPr wrap="square" rtlCol="0">
            <a:spAutoFit/>
          </a:bodyPr>
          <a:lstStyle/>
          <a:p>
            <a:r>
              <a:rPr lang="en-US" sz="2000" dirty="0">
                <a:solidFill>
                  <a:srgbClr val="0070C0"/>
                </a:solidFill>
              </a:rPr>
              <a:t>Probability distribution/density properties</a:t>
            </a:r>
          </a:p>
        </p:txBody>
      </p:sp>
      <p:pic>
        <p:nvPicPr>
          <p:cNvPr id="30" name="Picture 29">
            <a:extLst>
              <a:ext uri="{FF2B5EF4-FFF2-40B4-BE49-F238E27FC236}">
                <a16:creationId xmlns:a16="http://schemas.microsoft.com/office/drawing/2014/main" id="{28B2E9F2-2C78-4030-AA20-C1692A8F4759}"/>
              </a:ext>
            </a:extLst>
          </p:cNvPr>
          <p:cNvPicPr>
            <a:picLocks noChangeAspect="1"/>
          </p:cNvPicPr>
          <p:nvPr/>
        </p:nvPicPr>
        <p:blipFill>
          <a:blip r:embed="rId7"/>
          <a:stretch>
            <a:fillRect/>
          </a:stretch>
        </p:blipFill>
        <p:spPr>
          <a:xfrm>
            <a:off x="488950" y="3658583"/>
            <a:ext cx="4743450" cy="678678"/>
          </a:xfrm>
          <a:prstGeom prst="rect">
            <a:avLst/>
          </a:prstGeom>
          <a:ln>
            <a:solidFill>
              <a:srgbClr val="0070C0"/>
            </a:solidFill>
          </a:ln>
        </p:spPr>
      </p:pic>
      <p:sp>
        <p:nvSpPr>
          <p:cNvPr id="31" name="TextBox 30">
            <a:extLst>
              <a:ext uri="{FF2B5EF4-FFF2-40B4-BE49-F238E27FC236}">
                <a16:creationId xmlns:a16="http://schemas.microsoft.com/office/drawing/2014/main" id="{6CB87164-5530-4C51-B728-93896E9BCE2D}"/>
              </a:ext>
            </a:extLst>
          </p:cNvPr>
          <p:cNvSpPr txBox="1"/>
          <p:nvPr/>
        </p:nvSpPr>
        <p:spPr>
          <a:xfrm>
            <a:off x="60960" y="3261360"/>
            <a:ext cx="1944292" cy="400110"/>
          </a:xfrm>
          <a:prstGeom prst="rect">
            <a:avLst/>
          </a:prstGeom>
          <a:noFill/>
        </p:spPr>
        <p:txBody>
          <a:bodyPr wrap="square" rtlCol="0">
            <a:spAutoFit/>
          </a:bodyPr>
          <a:lstStyle/>
          <a:p>
            <a:r>
              <a:rPr lang="en-US" sz="2000" dirty="0">
                <a:solidFill>
                  <a:srgbClr val="0070C0"/>
                </a:solidFill>
              </a:rPr>
              <a:t>Variance of f(x)</a:t>
            </a:r>
          </a:p>
        </p:txBody>
      </p:sp>
      <p:sp>
        <p:nvSpPr>
          <p:cNvPr id="34" name="TextBox 33">
            <a:extLst>
              <a:ext uri="{FF2B5EF4-FFF2-40B4-BE49-F238E27FC236}">
                <a16:creationId xmlns:a16="http://schemas.microsoft.com/office/drawing/2014/main" id="{B14217CA-3BCC-4936-A0EB-3A723B034846}"/>
              </a:ext>
            </a:extLst>
          </p:cNvPr>
          <p:cNvSpPr txBox="1"/>
          <p:nvPr/>
        </p:nvSpPr>
        <p:spPr>
          <a:xfrm>
            <a:off x="60960" y="4770229"/>
            <a:ext cx="1422400" cy="400110"/>
          </a:xfrm>
          <a:prstGeom prst="rect">
            <a:avLst/>
          </a:prstGeom>
          <a:noFill/>
        </p:spPr>
        <p:txBody>
          <a:bodyPr wrap="square" rtlCol="0">
            <a:spAutoFit/>
          </a:bodyPr>
          <a:lstStyle/>
          <a:p>
            <a:r>
              <a:rPr lang="en-US" sz="2000" dirty="0">
                <a:solidFill>
                  <a:srgbClr val="0070C0"/>
                </a:solidFill>
              </a:rPr>
              <a:t>Covariance</a:t>
            </a:r>
          </a:p>
        </p:txBody>
      </p:sp>
      <p:pic>
        <p:nvPicPr>
          <p:cNvPr id="36" name="Picture 35">
            <a:extLst>
              <a:ext uri="{FF2B5EF4-FFF2-40B4-BE49-F238E27FC236}">
                <a16:creationId xmlns:a16="http://schemas.microsoft.com/office/drawing/2014/main" id="{5153AADE-8CBE-464F-8751-986B3C8F8A8F}"/>
              </a:ext>
            </a:extLst>
          </p:cNvPr>
          <p:cNvPicPr>
            <a:picLocks noChangeAspect="1"/>
          </p:cNvPicPr>
          <p:nvPr/>
        </p:nvPicPr>
        <p:blipFill>
          <a:blip r:embed="rId8"/>
          <a:stretch>
            <a:fillRect/>
          </a:stretch>
        </p:blipFill>
        <p:spPr>
          <a:xfrm>
            <a:off x="9523527" y="2122038"/>
            <a:ext cx="2486372" cy="647790"/>
          </a:xfrm>
          <a:prstGeom prst="rect">
            <a:avLst/>
          </a:prstGeom>
          <a:ln>
            <a:solidFill>
              <a:srgbClr val="0070C0"/>
            </a:solidFill>
          </a:ln>
        </p:spPr>
      </p:pic>
      <p:pic>
        <p:nvPicPr>
          <p:cNvPr id="42" name="Picture 41">
            <a:extLst>
              <a:ext uri="{FF2B5EF4-FFF2-40B4-BE49-F238E27FC236}">
                <a16:creationId xmlns:a16="http://schemas.microsoft.com/office/drawing/2014/main" id="{9AA992B8-AC24-429E-8C1F-88319B3ECB41}"/>
              </a:ext>
            </a:extLst>
          </p:cNvPr>
          <p:cNvPicPr>
            <a:picLocks noChangeAspect="1"/>
          </p:cNvPicPr>
          <p:nvPr/>
        </p:nvPicPr>
        <p:blipFill>
          <a:blip r:embed="rId9"/>
          <a:stretch>
            <a:fillRect/>
          </a:stretch>
        </p:blipFill>
        <p:spPr>
          <a:xfrm>
            <a:off x="8705760" y="2951480"/>
            <a:ext cx="3381375" cy="895350"/>
          </a:xfrm>
          <a:prstGeom prst="rect">
            <a:avLst/>
          </a:prstGeom>
          <a:ln>
            <a:solidFill>
              <a:srgbClr val="0070C0"/>
            </a:solidFill>
          </a:ln>
        </p:spPr>
      </p:pic>
      <p:pic>
        <p:nvPicPr>
          <p:cNvPr id="44" name="Picture 43">
            <a:extLst>
              <a:ext uri="{FF2B5EF4-FFF2-40B4-BE49-F238E27FC236}">
                <a16:creationId xmlns:a16="http://schemas.microsoft.com/office/drawing/2014/main" id="{A1FBBDE1-37A6-432B-AEEC-4781A73B0D97}"/>
              </a:ext>
            </a:extLst>
          </p:cNvPr>
          <p:cNvPicPr>
            <a:picLocks noChangeAspect="1"/>
          </p:cNvPicPr>
          <p:nvPr/>
        </p:nvPicPr>
        <p:blipFill>
          <a:blip r:embed="rId10"/>
          <a:stretch>
            <a:fillRect/>
          </a:stretch>
        </p:blipFill>
        <p:spPr>
          <a:xfrm>
            <a:off x="5901195" y="2989523"/>
            <a:ext cx="2543530" cy="409632"/>
          </a:xfrm>
          <a:prstGeom prst="rect">
            <a:avLst/>
          </a:prstGeom>
          <a:ln>
            <a:solidFill>
              <a:srgbClr val="0070C0"/>
            </a:solidFill>
          </a:ln>
        </p:spPr>
      </p:pic>
      <p:pic>
        <p:nvPicPr>
          <p:cNvPr id="46" name="Picture 45">
            <a:extLst>
              <a:ext uri="{FF2B5EF4-FFF2-40B4-BE49-F238E27FC236}">
                <a16:creationId xmlns:a16="http://schemas.microsoft.com/office/drawing/2014/main" id="{6F87888D-FA7E-49D5-9C87-A7B5012A0D3C}"/>
              </a:ext>
            </a:extLst>
          </p:cNvPr>
          <p:cNvPicPr>
            <a:picLocks noChangeAspect="1"/>
          </p:cNvPicPr>
          <p:nvPr/>
        </p:nvPicPr>
        <p:blipFill>
          <a:blip r:embed="rId11"/>
          <a:stretch>
            <a:fillRect/>
          </a:stretch>
        </p:blipFill>
        <p:spPr>
          <a:xfrm>
            <a:off x="5907225" y="3422509"/>
            <a:ext cx="2734057" cy="381053"/>
          </a:xfrm>
          <a:prstGeom prst="rect">
            <a:avLst/>
          </a:prstGeom>
          <a:ln>
            <a:solidFill>
              <a:srgbClr val="0070C0"/>
            </a:solidFill>
          </a:ln>
        </p:spPr>
      </p:pic>
      <p:pic>
        <p:nvPicPr>
          <p:cNvPr id="48" name="Picture 47">
            <a:extLst>
              <a:ext uri="{FF2B5EF4-FFF2-40B4-BE49-F238E27FC236}">
                <a16:creationId xmlns:a16="http://schemas.microsoft.com/office/drawing/2014/main" id="{B02C727A-C4E6-4320-A862-921F6109B416}"/>
              </a:ext>
            </a:extLst>
          </p:cNvPr>
          <p:cNvPicPr>
            <a:picLocks noChangeAspect="1"/>
          </p:cNvPicPr>
          <p:nvPr/>
        </p:nvPicPr>
        <p:blipFill>
          <a:blip r:embed="rId12"/>
          <a:stretch>
            <a:fillRect/>
          </a:stretch>
        </p:blipFill>
        <p:spPr>
          <a:xfrm>
            <a:off x="5284706" y="3862418"/>
            <a:ext cx="2543530" cy="333422"/>
          </a:xfrm>
          <a:prstGeom prst="rect">
            <a:avLst/>
          </a:prstGeom>
          <a:ln>
            <a:solidFill>
              <a:srgbClr val="0070C0"/>
            </a:solidFill>
          </a:ln>
        </p:spPr>
      </p:pic>
      <p:pic>
        <p:nvPicPr>
          <p:cNvPr id="52" name="Picture 51">
            <a:extLst>
              <a:ext uri="{FF2B5EF4-FFF2-40B4-BE49-F238E27FC236}">
                <a16:creationId xmlns:a16="http://schemas.microsoft.com/office/drawing/2014/main" id="{18EE6815-44D0-465D-B857-500F9C70A9C0}"/>
              </a:ext>
            </a:extLst>
          </p:cNvPr>
          <p:cNvPicPr>
            <a:picLocks noChangeAspect="1"/>
          </p:cNvPicPr>
          <p:nvPr/>
        </p:nvPicPr>
        <p:blipFill>
          <a:blip r:embed="rId13"/>
          <a:stretch>
            <a:fillRect/>
          </a:stretch>
        </p:blipFill>
        <p:spPr>
          <a:xfrm>
            <a:off x="304800" y="5523375"/>
            <a:ext cx="2651760" cy="275246"/>
          </a:xfrm>
          <a:prstGeom prst="rect">
            <a:avLst/>
          </a:prstGeom>
          <a:ln>
            <a:solidFill>
              <a:srgbClr val="0070C0"/>
            </a:solidFill>
          </a:ln>
        </p:spPr>
      </p:pic>
      <p:pic>
        <p:nvPicPr>
          <p:cNvPr id="54" name="Picture 53">
            <a:extLst>
              <a:ext uri="{FF2B5EF4-FFF2-40B4-BE49-F238E27FC236}">
                <a16:creationId xmlns:a16="http://schemas.microsoft.com/office/drawing/2014/main" id="{AC704E4F-24C5-4358-9F8F-0EA2DB399FCE}"/>
              </a:ext>
            </a:extLst>
          </p:cNvPr>
          <p:cNvPicPr>
            <a:picLocks noChangeAspect="1"/>
          </p:cNvPicPr>
          <p:nvPr/>
        </p:nvPicPr>
        <p:blipFill>
          <a:blip r:embed="rId14"/>
          <a:stretch>
            <a:fillRect/>
          </a:stretch>
        </p:blipFill>
        <p:spPr>
          <a:xfrm>
            <a:off x="303475" y="5828728"/>
            <a:ext cx="3997524" cy="653870"/>
          </a:xfrm>
          <a:prstGeom prst="rect">
            <a:avLst/>
          </a:prstGeom>
          <a:ln>
            <a:solidFill>
              <a:srgbClr val="0070C0"/>
            </a:solidFill>
          </a:ln>
        </p:spPr>
      </p:pic>
      <p:pic>
        <p:nvPicPr>
          <p:cNvPr id="62" name="Picture 61">
            <a:extLst>
              <a:ext uri="{FF2B5EF4-FFF2-40B4-BE49-F238E27FC236}">
                <a16:creationId xmlns:a16="http://schemas.microsoft.com/office/drawing/2014/main" id="{27DBD3FB-B50B-4661-862C-83E94DC661AB}"/>
              </a:ext>
            </a:extLst>
          </p:cNvPr>
          <p:cNvPicPr>
            <a:picLocks noChangeAspect="1"/>
          </p:cNvPicPr>
          <p:nvPr/>
        </p:nvPicPr>
        <p:blipFill>
          <a:blip r:embed="rId15"/>
          <a:stretch>
            <a:fillRect/>
          </a:stretch>
        </p:blipFill>
        <p:spPr>
          <a:xfrm>
            <a:off x="3773423" y="3260653"/>
            <a:ext cx="2105319" cy="352474"/>
          </a:xfrm>
          <a:prstGeom prst="rect">
            <a:avLst/>
          </a:prstGeom>
        </p:spPr>
      </p:pic>
      <p:pic>
        <p:nvPicPr>
          <p:cNvPr id="64" name="Picture 63">
            <a:extLst>
              <a:ext uri="{FF2B5EF4-FFF2-40B4-BE49-F238E27FC236}">
                <a16:creationId xmlns:a16="http://schemas.microsoft.com/office/drawing/2014/main" id="{C1674DAE-5553-439F-9218-C5039A241A0C}"/>
              </a:ext>
            </a:extLst>
          </p:cNvPr>
          <p:cNvPicPr>
            <a:picLocks noChangeAspect="1"/>
          </p:cNvPicPr>
          <p:nvPr/>
        </p:nvPicPr>
        <p:blipFill>
          <a:blip r:embed="rId16"/>
          <a:stretch>
            <a:fillRect/>
          </a:stretch>
        </p:blipFill>
        <p:spPr>
          <a:xfrm>
            <a:off x="9452263" y="4413648"/>
            <a:ext cx="2460917" cy="556636"/>
          </a:xfrm>
          <a:prstGeom prst="rect">
            <a:avLst/>
          </a:prstGeom>
        </p:spPr>
      </p:pic>
      <p:pic>
        <p:nvPicPr>
          <p:cNvPr id="66" name="Picture 65">
            <a:extLst>
              <a:ext uri="{FF2B5EF4-FFF2-40B4-BE49-F238E27FC236}">
                <a16:creationId xmlns:a16="http://schemas.microsoft.com/office/drawing/2014/main" id="{42C25828-195C-4069-B562-DE20F6F29F14}"/>
              </a:ext>
            </a:extLst>
          </p:cNvPr>
          <p:cNvPicPr>
            <a:picLocks noChangeAspect="1"/>
          </p:cNvPicPr>
          <p:nvPr/>
        </p:nvPicPr>
        <p:blipFill>
          <a:blip r:embed="rId17"/>
          <a:stretch>
            <a:fillRect/>
          </a:stretch>
        </p:blipFill>
        <p:spPr>
          <a:xfrm>
            <a:off x="299720" y="5203954"/>
            <a:ext cx="4262120" cy="292765"/>
          </a:xfrm>
          <a:prstGeom prst="rect">
            <a:avLst/>
          </a:prstGeom>
          <a:ln>
            <a:solidFill>
              <a:srgbClr val="0070C0"/>
            </a:solidFill>
          </a:ln>
        </p:spPr>
      </p:pic>
      <p:pic>
        <p:nvPicPr>
          <p:cNvPr id="68" name="Picture 67">
            <a:extLst>
              <a:ext uri="{FF2B5EF4-FFF2-40B4-BE49-F238E27FC236}">
                <a16:creationId xmlns:a16="http://schemas.microsoft.com/office/drawing/2014/main" id="{1303F76A-F0B4-4388-BF91-F3960E990037}"/>
              </a:ext>
            </a:extLst>
          </p:cNvPr>
          <p:cNvPicPr>
            <a:picLocks noChangeAspect="1"/>
          </p:cNvPicPr>
          <p:nvPr/>
        </p:nvPicPr>
        <p:blipFill>
          <a:blip r:embed="rId18"/>
          <a:stretch>
            <a:fillRect/>
          </a:stretch>
        </p:blipFill>
        <p:spPr>
          <a:xfrm>
            <a:off x="4653772" y="5148135"/>
            <a:ext cx="2543530" cy="1620877"/>
          </a:xfrm>
          <a:prstGeom prst="rect">
            <a:avLst/>
          </a:prstGeom>
        </p:spPr>
      </p:pic>
      <p:pic>
        <p:nvPicPr>
          <p:cNvPr id="70" name="Picture 69">
            <a:extLst>
              <a:ext uri="{FF2B5EF4-FFF2-40B4-BE49-F238E27FC236}">
                <a16:creationId xmlns:a16="http://schemas.microsoft.com/office/drawing/2014/main" id="{6830C2ED-8CD0-492D-BEF5-5B905780E5AD}"/>
              </a:ext>
            </a:extLst>
          </p:cNvPr>
          <p:cNvPicPr>
            <a:picLocks noChangeAspect="1"/>
          </p:cNvPicPr>
          <p:nvPr/>
        </p:nvPicPr>
        <p:blipFill>
          <a:blip r:embed="rId19"/>
          <a:stretch>
            <a:fillRect/>
          </a:stretch>
        </p:blipFill>
        <p:spPr>
          <a:xfrm>
            <a:off x="7471411" y="4976519"/>
            <a:ext cx="4407341" cy="1825012"/>
          </a:xfrm>
          <a:prstGeom prst="rect">
            <a:avLst/>
          </a:prstGeom>
        </p:spPr>
      </p:pic>
      <p:sp>
        <p:nvSpPr>
          <p:cNvPr id="72" name="TextBox 71">
            <a:extLst>
              <a:ext uri="{FF2B5EF4-FFF2-40B4-BE49-F238E27FC236}">
                <a16:creationId xmlns:a16="http://schemas.microsoft.com/office/drawing/2014/main" id="{15D4BEEF-58A9-45C5-86C3-77CC867F9E4F}"/>
              </a:ext>
            </a:extLst>
          </p:cNvPr>
          <p:cNvSpPr txBox="1"/>
          <p:nvPr/>
        </p:nvSpPr>
        <p:spPr>
          <a:xfrm>
            <a:off x="7340556" y="4656690"/>
            <a:ext cx="1422400" cy="400110"/>
          </a:xfrm>
          <a:prstGeom prst="rect">
            <a:avLst/>
          </a:prstGeom>
          <a:noFill/>
        </p:spPr>
        <p:txBody>
          <a:bodyPr wrap="square" rtlCol="0">
            <a:spAutoFit/>
          </a:bodyPr>
          <a:lstStyle/>
          <a:p>
            <a:r>
              <a:rPr lang="en-US" sz="2000" dirty="0">
                <a:solidFill>
                  <a:srgbClr val="0070C0"/>
                </a:solidFill>
              </a:rPr>
              <a:t>Correlation</a:t>
            </a:r>
          </a:p>
        </p:txBody>
      </p:sp>
      <p:sp>
        <p:nvSpPr>
          <p:cNvPr id="74" name="TextBox 73">
            <a:extLst>
              <a:ext uri="{FF2B5EF4-FFF2-40B4-BE49-F238E27FC236}">
                <a16:creationId xmlns:a16="http://schemas.microsoft.com/office/drawing/2014/main" id="{328CF7FF-8D79-4276-90AE-2FA1827A1CAC}"/>
              </a:ext>
            </a:extLst>
          </p:cNvPr>
          <p:cNvSpPr txBox="1"/>
          <p:nvPr/>
        </p:nvSpPr>
        <p:spPr>
          <a:xfrm flipH="1">
            <a:off x="2266287" y="3274198"/>
            <a:ext cx="1866852" cy="307777"/>
          </a:xfrm>
          <a:prstGeom prst="rect">
            <a:avLst/>
          </a:prstGeom>
          <a:noFill/>
        </p:spPr>
        <p:txBody>
          <a:bodyPr wrap="square" rtlCol="0">
            <a:spAutoFit/>
          </a:bodyPr>
          <a:lstStyle/>
          <a:p>
            <a:r>
              <a:rPr lang="en-US" sz="1400" dirty="0"/>
              <a:t>If x independent y:</a:t>
            </a:r>
          </a:p>
        </p:txBody>
      </p:sp>
      <p:pic>
        <p:nvPicPr>
          <p:cNvPr id="7" name="Picture 6">
            <a:extLst>
              <a:ext uri="{FF2B5EF4-FFF2-40B4-BE49-F238E27FC236}">
                <a16:creationId xmlns:a16="http://schemas.microsoft.com/office/drawing/2014/main" id="{C1BC6F5D-ADE1-6C88-7107-3A138F7DA2C8}"/>
              </a:ext>
            </a:extLst>
          </p:cNvPr>
          <p:cNvPicPr>
            <a:picLocks noChangeAspect="1"/>
          </p:cNvPicPr>
          <p:nvPr/>
        </p:nvPicPr>
        <p:blipFill>
          <a:blip r:embed="rId20"/>
          <a:stretch>
            <a:fillRect/>
          </a:stretch>
        </p:blipFill>
        <p:spPr>
          <a:xfrm>
            <a:off x="454380" y="2446381"/>
            <a:ext cx="3561797" cy="474906"/>
          </a:xfrm>
          <a:prstGeom prst="rect">
            <a:avLst/>
          </a:prstGeom>
          <a:ln>
            <a:solidFill>
              <a:schemeClr val="accent5"/>
            </a:solidFill>
          </a:ln>
        </p:spPr>
      </p:pic>
    </p:spTree>
    <p:extLst>
      <p:ext uri="{BB962C8B-B14F-4D97-AF65-F5344CB8AC3E}">
        <p14:creationId xmlns:p14="http://schemas.microsoft.com/office/powerpoint/2010/main" val="3708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Chapter-3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lstStyle/>
          <a:p>
            <a:pPr marL="514350" indent="-514350">
              <a:buFont typeface="+mj-lt"/>
              <a:buAutoNum type="arabicPeriod"/>
            </a:pPr>
            <a:r>
              <a:rPr lang="en-US" dirty="0"/>
              <a:t>Special Random Variables: Uniform and Normal RVs</a:t>
            </a:r>
          </a:p>
          <a:p>
            <a:pPr marL="514350" indent="-514350">
              <a:buFont typeface="+mj-lt"/>
              <a:buAutoNum type="arabicPeriod"/>
            </a:pPr>
            <a:r>
              <a:rPr lang="en-US" dirty="0"/>
              <a:t>Uniform Random Variable: Max. Likelihood Estimate (MLE) example</a:t>
            </a:r>
          </a:p>
          <a:p>
            <a:pPr marL="514350" indent="-514350">
              <a:buFont typeface="+mj-lt"/>
              <a:buAutoNum type="arabicPeriod"/>
            </a:pPr>
            <a:r>
              <a:rPr lang="en-US" dirty="0"/>
              <a:t>Special Random Variables: Chi-Square, t-Distribution, F-Distribution</a:t>
            </a:r>
          </a:p>
          <a:p>
            <a:pPr marL="514350" indent="-514350">
              <a:buFont typeface="+mj-lt"/>
              <a:buAutoNum type="arabicPeriod"/>
            </a:pPr>
            <a:r>
              <a:rPr lang="en-US" dirty="0"/>
              <a:t>Distributions of Sampling Statistics</a:t>
            </a:r>
          </a:p>
        </p:txBody>
      </p:sp>
    </p:spTree>
    <p:extLst>
      <p:ext uri="{BB962C8B-B14F-4D97-AF65-F5344CB8AC3E}">
        <p14:creationId xmlns:p14="http://schemas.microsoft.com/office/powerpoint/2010/main" val="109790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A38E77-B5C5-4D01-9557-DB4233548A32}"/>
              </a:ext>
            </a:extLst>
          </p:cNvPr>
          <p:cNvPicPr>
            <a:picLocks noChangeAspect="1"/>
          </p:cNvPicPr>
          <p:nvPr/>
        </p:nvPicPr>
        <p:blipFill>
          <a:blip r:embed="rId2"/>
          <a:stretch>
            <a:fillRect/>
          </a:stretch>
        </p:blipFill>
        <p:spPr>
          <a:xfrm>
            <a:off x="9387504" y="1220686"/>
            <a:ext cx="2771775" cy="838200"/>
          </a:xfrm>
          <a:prstGeom prst="rect">
            <a:avLst/>
          </a:prstGeom>
        </p:spPr>
      </p:pic>
      <p:sp>
        <p:nvSpPr>
          <p:cNvPr id="2" name="Title 1">
            <a:extLst>
              <a:ext uri="{FF2B5EF4-FFF2-40B4-BE49-F238E27FC236}">
                <a16:creationId xmlns:a16="http://schemas.microsoft.com/office/drawing/2014/main" id="{4058B4AF-E079-4D26-B345-1BE6EC0C4A0F}"/>
              </a:ext>
            </a:extLst>
          </p:cNvPr>
          <p:cNvSpPr>
            <a:spLocks noGrp="1"/>
          </p:cNvSpPr>
          <p:nvPr>
            <p:ph type="title"/>
          </p:nvPr>
        </p:nvSpPr>
        <p:spPr/>
        <p:txBody>
          <a:bodyPr>
            <a:normAutofit fontScale="90000"/>
          </a:bodyPr>
          <a:lstStyle/>
          <a:p>
            <a:r>
              <a:rPr lang="en-US" dirty="0"/>
              <a:t>Special Random Variables: Uniform and Normal RVs</a:t>
            </a:r>
          </a:p>
        </p:txBody>
      </p:sp>
      <p:sp>
        <p:nvSpPr>
          <p:cNvPr id="3" name="Text Placeholder 2">
            <a:extLst>
              <a:ext uri="{FF2B5EF4-FFF2-40B4-BE49-F238E27FC236}">
                <a16:creationId xmlns:a16="http://schemas.microsoft.com/office/drawing/2014/main" id="{036619B9-1BFC-4D80-BDBC-91C769A1FA5A}"/>
              </a:ext>
            </a:extLst>
          </p:cNvPr>
          <p:cNvSpPr>
            <a:spLocks noGrp="1"/>
          </p:cNvSpPr>
          <p:nvPr>
            <p:ph type="body" idx="1"/>
          </p:nvPr>
        </p:nvSpPr>
        <p:spPr/>
        <p:txBody>
          <a:bodyPr>
            <a:normAutofit fontScale="92500" lnSpcReduction="20000"/>
          </a:bodyPr>
          <a:lstStyle/>
          <a:p>
            <a:pPr marL="342900" indent="-342900">
              <a:buFont typeface="Arial" panose="020B0604020202020204" pitchFamily="34" charset="0"/>
              <a:buChar char="•"/>
            </a:pPr>
            <a:r>
              <a:rPr lang="en-US" dirty="0"/>
              <a:t>Define Randomness: randomness is a probability distribution (think histogram) e.g.:</a:t>
            </a:r>
          </a:p>
          <a:p>
            <a:pPr marL="342900" indent="-342900">
              <a:buFont typeface="Arial" panose="020B0604020202020204" pitchFamily="34" charset="0"/>
              <a:buChar char="•"/>
            </a:pPr>
            <a:r>
              <a:rPr lang="en-US" dirty="0"/>
              <a:t>Uniform randomness, Gaussian/Normal Randomness, etc..</a:t>
            </a:r>
          </a:p>
        </p:txBody>
      </p:sp>
      <p:sp>
        <p:nvSpPr>
          <p:cNvPr id="4" name="Text Placeholder 3">
            <a:extLst>
              <a:ext uri="{FF2B5EF4-FFF2-40B4-BE49-F238E27FC236}">
                <a16:creationId xmlns:a16="http://schemas.microsoft.com/office/drawing/2014/main" id="{283B393C-ACC8-4346-A77C-A1B634EB71CF}"/>
              </a:ext>
            </a:extLst>
          </p:cNvPr>
          <p:cNvSpPr>
            <a:spLocks noGrp="1"/>
          </p:cNvSpPr>
          <p:nvPr>
            <p:ph type="body" sz="quarter" idx="13"/>
          </p:nvPr>
        </p:nvSpPr>
        <p:spPr/>
        <p:txBody>
          <a:bodyPr/>
          <a:lstStyle/>
          <a:p>
            <a:r>
              <a:rPr lang="en-US" dirty="0"/>
              <a:t>3.1</a:t>
            </a:r>
          </a:p>
        </p:txBody>
      </p:sp>
      <p:pic>
        <p:nvPicPr>
          <p:cNvPr id="18" name="Picture 17">
            <a:extLst>
              <a:ext uri="{FF2B5EF4-FFF2-40B4-BE49-F238E27FC236}">
                <a16:creationId xmlns:a16="http://schemas.microsoft.com/office/drawing/2014/main" id="{63870B6B-AC8C-421D-8070-486424F47D46}"/>
              </a:ext>
            </a:extLst>
          </p:cNvPr>
          <p:cNvPicPr>
            <a:picLocks noChangeAspect="1"/>
          </p:cNvPicPr>
          <p:nvPr/>
        </p:nvPicPr>
        <p:blipFill>
          <a:blip r:embed="rId3"/>
          <a:stretch>
            <a:fillRect/>
          </a:stretch>
        </p:blipFill>
        <p:spPr>
          <a:xfrm>
            <a:off x="42863" y="1221142"/>
            <a:ext cx="10239375" cy="2000250"/>
          </a:xfrm>
          <a:prstGeom prst="rect">
            <a:avLst/>
          </a:prstGeom>
        </p:spPr>
      </p:pic>
      <p:pic>
        <p:nvPicPr>
          <p:cNvPr id="22" name="Picture 21">
            <a:extLst>
              <a:ext uri="{FF2B5EF4-FFF2-40B4-BE49-F238E27FC236}">
                <a16:creationId xmlns:a16="http://schemas.microsoft.com/office/drawing/2014/main" id="{19B9B91C-381A-4571-9022-4C5528BEEEE8}"/>
              </a:ext>
            </a:extLst>
          </p:cNvPr>
          <p:cNvPicPr>
            <a:picLocks noChangeAspect="1"/>
          </p:cNvPicPr>
          <p:nvPr/>
        </p:nvPicPr>
        <p:blipFill>
          <a:blip r:embed="rId4"/>
          <a:stretch>
            <a:fillRect/>
          </a:stretch>
        </p:blipFill>
        <p:spPr>
          <a:xfrm>
            <a:off x="9407162" y="1487386"/>
            <a:ext cx="1009650" cy="304800"/>
          </a:xfrm>
          <a:prstGeom prst="rect">
            <a:avLst/>
          </a:prstGeom>
        </p:spPr>
      </p:pic>
      <p:sp>
        <p:nvSpPr>
          <p:cNvPr id="23" name="TextBox 22">
            <a:extLst>
              <a:ext uri="{FF2B5EF4-FFF2-40B4-BE49-F238E27FC236}">
                <a16:creationId xmlns:a16="http://schemas.microsoft.com/office/drawing/2014/main" id="{3BD1BF2D-747B-4EE4-89D6-489345052B10}"/>
              </a:ext>
            </a:extLst>
          </p:cNvPr>
          <p:cNvSpPr txBox="1"/>
          <p:nvPr/>
        </p:nvSpPr>
        <p:spPr>
          <a:xfrm>
            <a:off x="10773391" y="1979872"/>
            <a:ext cx="1347020" cy="584775"/>
          </a:xfrm>
          <a:prstGeom prst="rect">
            <a:avLst/>
          </a:prstGeom>
          <a:noFill/>
        </p:spPr>
        <p:txBody>
          <a:bodyPr wrap="square" rtlCol="0">
            <a:spAutoFit/>
          </a:bodyPr>
          <a:lstStyle/>
          <a:p>
            <a:r>
              <a:rPr lang="en-US" sz="1600" dirty="0">
                <a:solidFill>
                  <a:srgbClr val="0070C0"/>
                </a:solidFill>
              </a:rPr>
              <a:t>Joint uniform distribution</a:t>
            </a:r>
          </a:p>
        </p:txBody>
      </p:sp>
      <p:pic>
        <p:nvPicPr>
          <p:cNvPr id="35" name="Picture 34">
            <a:extLst>
              <a:ext uri="{FF2B5EF4-FFF2-40B4-BE49-F238E27FC236}">
                <a16:creationId xmlns:a16="http://schemas.microsoft.com/office/drawing/2014/main" id="{B36795D0-87DD-40E7-A0F9-F576B4F39B9C}"/>
              </a:ext>
            </a:extLst>
          </p:cNvPr>
          <p:cNvPicPr>
            <a:picLocks noChangeAspect="1"/>
          </p:cNvPicPr>
          <p:nvPr/>
        </p:nvPicPr>
        <p:blipFill>
          <a:blip r:embed="rId5"/>
          <a:stretch>
            <a:fillRect/>
          </a:stretch>
        </p:blipFill>
        <p:spPr>
          <a:xfrm>
            <a:off x="42863" y="3192140"/>
            <a:ext cx="11468100" cy="2533650"/>
          </a:xfrm>
          <a:prstGeom prst="rect">
            <a:avLst/>
          </a:prstGeom>
        </p:spPr>
      </p:pic>
      <p:pic>
        <p:nvPicPr>
          <p:cNvPr id="44" name="Picture 43">
            <a:extLst>
              <a:ext uri="{FF2B5EF4-FFF2-40B4-BE49-F238E27FC236}">
                <a16:creationId xmlns:a16="http://schemas.microsoft.com/office/drawing/2014/main" id="{589C3D66-4C9D-4217-B026-A0066D3D153C}"/>
              </a:ext>
            </a:extLst>
          </p:cNvPr>
          <p:cNvPicPr>
            <a:picLocks noChangeAspect="1"/>
          </p:cNvPicPr>
          <p:nvPr/>
        </p:nvPicPr>
        <p:blipFill>
          <a:blip r:embed="rId6"/>
          <a:stretch>
            <a:fillRect/>
          </a:stretch>
        </p:blipFill>
        <p:spPr>
          <a:xfrm>
            <a:off x="211121" y="5681841"/>
            <a:ext cx="4429705" cy="435369"/>
          </a:xfrm>
          <a:prstGeom prst="rect">
            <a:avLst/>
          </a:prstGeom>
        </p:spPr>
      </p:pic>
      <p:pic>
        <p:nvPicPr>
          <p:cNvPr id="46" name="Picture 45">
            <a:extLst>
              <a:ext uri="{FF2B5EF4-FFF2-40B4-BE49-F238E27FC236}">
                <a16:creationId xmlns:a16="http://schemas.microsoft.com/office/drawing/2014/main" id="{F7E49596-97BE-41D9-B5B0-3190A0696B2E}"/>
              </a:ext>
            </a:extLst>
          </p:cNvPr>
          <p:cNvPicPr>
            <a:picLocks noChangeAspect="1"/>
          </p:cNvPicPr>
          <p:nvPr/>
        </p:nvPicPr>
        <p:blipFill>
          <a:blip r:embed="rId7"/>
          <a:stretch>
            <a:fillRect/>
          </a:stretch>
        </p:blipFill>
        <p:spPr>
          <a:xfrm>
            <a:off x="4745948" y="5439985"/>
            <a:ext cx="2392117" cy="1407128"/>
          </a:xfrm>
          <a:prstGeom prst="rect">
            <a:avLst/>
          </a:prstGeom>
        </p:spPr>
      </p:pic>
      <p:pic>
        <p:nvPicPr>
          <p:cNvPr id="48" name="Picture 47">
            <a:extLst>
              <a:ext uri="{FF2B5EF4-FFF2-40B4-BE49-F238E27FC236}">
                <a16:creationId xmlns:a16="http://schemas.microsoft.com/office/drawing/2014/main" id="{A77D6A4F-A6AB-49F9-ABDC-2B05DADBD3AC}"/>
              </a:ext>
            </a:extLst>
          </p:cNvPr>
          <p:cNvPicPr>
            <a:picLocks noChangeAspect="1"/>
          </p:cNvPicPr>
          <p:nvPr/>
        </p:nvPicPr>
        <p:blipFill>
          <a:blip r:embed="rId8"/>
          <a:stretch>
            <a:fillRect/>
          </a:stretch>
        </p:blipFill>
        <p:spPr>
          <a:xfrm>
            <a:off x="3647864" y="6104345"/>
            <a:ext cx="1514686" cy="342948"/>
          </a:xfrm>
          <a:prstGeom prst="rect">
            <a:avLst/>
          </a:prstGeom>
        </p:spPr>
      </p:pic>
    </p:spTree>
    <p:extLst>
      <p:ext uri="{BB962C8B-B14F-4D97-AF65-F5344CB8AC3E}">
        <p14:creationId xmlns:p14="http://schemas.microsoft.com/office/powerpoint/2010/main" val="220523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E4A2-92F3-4ED5-ACC5-0AC97C91D5CA}"/>
              </a:ext>
            </a:extLst>
          </p:cNvPr>
          <p:cNvSpPr>
            <a:spLocks noGrp="1"/>
          </p:cNvSpPr>
          <p:nvPr>
            <p:ph type="title"/>
          </p:nvPr>
        </p:nvSpPr>
        <p:spPr/>
        <p:txBody>
          <a:bodyPr>
            <a:normAutofit fontScale="90000"/>
          </a:bodyPr>
          <a:lstStyle/>
          <a:p>
            <a:r>
              <a:rPr lang="en-US" dirty="0"/>
              <a:t>Uniform Random Variable: Max. Likelihood Estimate (MLE)</a:t>
            </a:r>
          </a:p>
        </p:txBody>
      </p:sp>
      <p:sp>
        <p:nvSpPr>
          <p:cNvPr id="3" name="Text Placeholder 2">
            <a:extLst>
              <a:ext uri="{FF2B5EF4-FFF2-40B4-BE49-F238E27FC236}">
                <a16:creationId xmlns:a16="http://schemas.microsoft.com/office/drawing/2014/main" id="{2DA507F8-DCED-4786-841D-9D5FE100CE67}"/>
              </a:ext>
            </a:extLst>
          </p:cNvPr>
          <p:cNvSpPr>
            <a:spLocks noGrp="1"/>
          </p:cNvSpPr>
          <p:nvPr>
            <p:ph type="body" idx="1"/>
          </p:nvPr>
        </p:nvSpPr>
        <p:spPr/>
        <p:txBody>
          <a:bodyPr>
            <a:normAutofit/>
          </a:bodyPr>
          <a:lstStyle/>
          <a:p>
            <a:r>
              <a:rPr lang="en-US" sz="1600" dirty="0"/>
              <a:t>What is some param (e.g. mean) </a:t>
            </a:r>
            <a:r>
              <a:rPr lang="en-US" sz="1600" b="1" dirty="0"/>
              <a:t>𝜃 </a:t>
            </a:r>
            <a:r>
              <a:rPr lang="en-US" sz="1600" dirty="0"/>
              <a:t> of a given population distribution when some samples from that population are observed ?</a:t>
            </a:r>
          </a:p>
          <a:p>
            <a:r>
              <a:rPr lang="en-US" sz="1700" b="1" dirty="0"/>
              <a:t>Maximum Likelihood Estimate of 𝜃 = that value which maximizes the likelihood of the observations</a:t>
            </a:r>
            <a:r>
              <a:rPr lang="en-US" sz="1600" dirty="0"/>
              <a:t>.</a:t>
            </a:r>
          </a:p>
        </p:txBody>
      </p:sp>
      <p:sp>
        <p:nvSpPr>
          <p:cNvPr id="4" name="Text Placeholder 3">
            <a:extLst>
              <a:ext uri="{FF2B5EF4-FFF2-40B4-BE49-F238E27FC236}">
                <a16:creationId xmlns:a16="http://schemas.microsoft.com/office/drawing/2014/main" id="{80CBEFD1-DA78-49F7-A6A2-67E1713A83DB}"/>
              </a:ext>
            </a:extLst>
          </p:cNvPr>
          <p:cNvSpPr>
            <a:spLocks noGrp="1"/>
          </p:cNvSpPr>
          <p:nvPr>
            <p:ph type="body" sz="quarter" idx="13"/>
          </p:nvPr>
        </p:nvSpPr>
        <p:spPr/>
        <p:txBody>
          <a:bodyPr/>
          <a:lstStyle/>
          <a:p>
            <a:r>
              <a:rPr lang="en-US" dirty="0"/>
              <a:t>3.2</a:t>
            </a:r>
          </a:p>
        </p:txBody>
      </p:sp>
      <p:pic>
        <p:nvPicPr>
          <p:cNvPr id="6" name="Picture 5">
            <a:extLst>
              <a:ext uri="{FF2B5EF4-FFF2-40B4-BE49-F238E27FC236}">
                <a16:creationId xmlns:a16="http://schemas.microsoft.com/office/drawing/2014/main" id="{466E6E99-AAE7-7CF7-78C9-23351079E9A7}"/>
              </a:ext>
            </a:extLst>
          </p:cNvPr>
          <p:cNvPicPr>
            <a:picLocks noChangeAspect="1"/>
          </p:cNvPicPr>
          <p:nvPr/>
        </p:nvPicPr>
        <p:blipFill>
          <a:blip r:embed="rId2"/>
          <a:stretch>
            <a:fillRect/>
          </a:stretch>
        </p:blipFill>
        <p:spPr>
          <a:xfrm>
            <a:off x="104313" y="1186798"/>
            <a:ext cx="11266568" cy="886550"/>
          </a:xfrm>
          <a:prstGeom prst="rect">
            <a:avLst/>
          </a:prstGeom>
        </p:spPr>
      </p:pic>
    </p:spTree>
    <p:extLst>
      <p:ext uri="{BB962C8B-B14F-4D97-AF65-F5344CB8AC3E}">
        <p14:creationId xmlns:p14="http://schemas.microsoft.com/office/powerpoint/2010/main" val="323588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E4A2-92F3-4ED5-ACC5-0AC97C91D5CA}"/>
              </a:ext>
            </a:extLst>
          </p:cNvPr>
          <p:cNvSpPr>
            <a:spLocks noGrp="1"/>
          </p:cNvSpPr>
          <p:nvPr>
            <p:ph type="title"/>
          </p:nvPr>
        </p:nvSpPr>
        <p:spPr/>
        <p:txBody>
          <a:bodyPr>
            <a:normAutofit fontScale="90000"/>
          </a:bodyPr>
          <a:lstStyle/>
          <a:p>
            <a:r>
              <a:rPr lang="en-US" dirty="0"/>
              <a:t>Uniform Random Variable: Max. Likelihood Estimate (MLE): question-1</a:t>
            </a:r>
          </a:p>
        </p:txBody>
      </p:sp>
      <p:sp>
        <p:nvSpPr>
          <p:cNvPr id="3" name="Text Placeholder 2">
            <a:extLst>
              <a:ext uri="{FF2B5EF4-FFF2-40B4-BE49-F238E27FC236}">
                <a16:creationId xmlns:a16="http://schemas.microsoft.com/office/drawing/2014/main" id="{2DA507F8-DCED-4786-841D-9D5FE100CE67}"/>
              </a:ext>
            </a:extLst>
          </p:cNvPr>
          <p:cNvSpPr>
            <a:spLocks noGrp="1"/>
          </p:cNvSpPr>
          <p:nvPr>
            <p:ph type="body" idx="1"/>
          </p:nvPr>
        </p:nvSpPr>
        <p:spPr/>
        <p:txBody>
          <a:bodyPr>
            <a:normAutofit/>
          </a:bodyPr>
          <a:lstStyle/>
          <a:p>
            <a:r>
              <a:rPr lang="en-US" sz="1600" dirty="0"/>
              <a:t>What is some param (e.g. mean) </a:t>
            </a:r>
            <a:r>
              <a:rPr lang="en-US" sz="1600" b="1" dirty="0"/>
              <a:t>𝜃 </a:t>
            </a:r>
            <a:r>
              <a:rPr lang="en-US" sz="1600" dirty="0"/>
              <a:t> of a given population distribution when some samples from that population are observed ?</a:t>
            </a:r>
          </a:p>
          <a:p>
            <a:r>
              <a:rPr lang="en-US" sz="1700" b="1" dirty="0"/>
              <a:t>Maximum Likelihood Estimate of 𝜃 = that value which maximizes the likelihood of the observations</a:t>
            </a:r>
            <a:r>
              <a:rPr lang="en-US" sz="1600" dirty="0"/>
              <a:t>.</a:t>
            </a:r>
          </a:p>
        </p:txBody>
      </p:sp>
      <p:sp>
        <p:nvSpPr>
          <p:cNvPr id="4" name="Text Placeholder 3">
            <a:extLst>
              <a:ext uri="{FF2B5EF4-FFF2-40B4-BE49-F238E27FC236}">
                <a16:creationId xmlns:a16="http://schemas.microsoft.com/office/drawing/2014/main" id="{80CBEFD1-DA78-49F7-A6A2-67E1713A83DB}"/>
              </a:ext>
            </a:extLst>
          </p:cNvPr>
          <p:cNvSpPr>
            <a:spLocks noGrp="1"/>
          </p:cNvSpPr>
          <p:nvPr>
            <p:ph type="body" sz="quarter" idx="13"/>
          </p:nvPr>
        </p:nvSpPr>
        <p:spPr/>
        <p:txBody>
          <a:bodyPr/>
          <a:lstStyle/>
          <a:p>
            <a:r>
              <a:rPr lang="en-US" dirty="0"/>
              <a:t>3.2</a:t>
            </a:r>
          </a:p>
        </p:txBody>
      </p:sp>
      <p:pic>
        <p:nvPicPr>
          <p:cNvPr id="26" name="Picture 25">
            <a:extLst>
              <a:ext uri="{FF2B5EF4-FFF2-40B4-BE49-F238E27FC236}">
                <a16:creationId xmlns:a16="http://schemas.microsoft.com/office/drawing/2014/main" id="{57AFDE88-CEC8-4B53-8E6C-A437919A7B0D}"/>
              </a:ext>
            </a:extLst>
          </p:cNvPr>
          <p:cNvPicPr>
            <a:picLocks noChangeAspect="1"/>
          </p:cNvPicPr>
          <p:nvPr/>
        </p:nvPicPr>
        <p:blipFill>
          <a:blip r:embed="rId2"/>
          <a:stretch>
            <a:fillRect/>
          </a:stretch>
        </p:blipFill>
        <p:spPr>
          <a:xfrm>
            <a:off x="121921" y="2098095"/>
            <a:ext cx="11248960" cy="4632314"/>
          </a:xfrm>
          <a:prstGeom prst="rect">
            <a:avLst/>
          </a:prstGeom>
          <a:ln>
            <a:noFill/>
          </a:ln>
        </p:spPr>
      </p:pic>
      <p:pic>
        <p:nvPicPr>
          <p:cNvPr id="6" name="Picture 5">
            <a:extLst>
              <a:ext uri="{FF2B5EF4-FFF2-40B4-BE49-F238E27FC236}">
                <a16:creationId xmlns:a16="http://schemas.microsoft.com/office/drawing/2014/main" id="{466E6E99-AAE7-7CF7-78C9-23351079E9A7}"/>
              </a:ext>
            </a:extLst>
          </p:cNvPr>
          <p:cNvPicPr>
            <a:picLocks noChangeAspect="1"/>
          </p:cNvPicPr>
          <p:nvPr/>
        </p:nvPicPr>
        <p:blipFill>
          <a:blip r:embed="rId3"/>
          <a:stretch>
            <a:fillRect/>
          </a:stretch>
        </p:blipFill>
        <p:spPr>
          <a:xfrm>
            <a:off x="104313" y="1186798"/>
            <a:ext cx="11266568" cy="886550"/>
          </a:xfrm>
          <a:prstGeom prst="rect">
            <a:avLst/>
          </a:prstGeom>
        </p:spPr>
      </p:pic>
      <p:cxnSp>
        <p:nvCxnSpPr>
          <p:cNvPr id="7" name="Straight Arrow Connector 6">
            <a:extLst>
              <a:ext uri="{FF2B5EF4-FFF2-40B4-BE49-F238E27FC236}">
                <a16:creationId xmlns:a16="http://schemas.microsoft.com/office/drawing/2014/main" id="{D75F5135-8097-D66F-5059-3AAA68D530E3}"/>
              </a:ext>
            </a:extLst>
          </p:cNvPr>
          <p:cNvCxnSpPr/>
          <p:nvPr/>
        </p:nvCxnSpPr>
        <p:spPr>
          <a:xfrm>
            <a:off x="9399178" y="4114802"/>
            <a:ext cx="2222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EEF8C8-3198-FEB4-3A90-90AB027F5182}"/>
              </a:ext>
            </a:extLst>
          </p:cNvPr>
          <p:cNvCxnSpPr/>
          <p:nvPr/>
        </p:nvCxnSpPr>
        <p:spPr>
          <a:xfrm flipV="1">
            <a:off x="9399178" y="3019648"/>
            <a:ext cx="0" cy="109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AD4A77B-4A09-83DF-906E-DC0F66DB58EA}"/>
              </a:ext>
            </a:extLst>
          </p:cNvPr>
          <p:cNvSpPr/>
          <p:nvPr/>
        </p:nvSpPr>
        <p:spPr>
          <a:xfrm>
            <a:off x="9399177" y="3545959"/>
            <a:ext cx="1509821" cy="5688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D5E8D9-174D-56B3-0509-EDF5FB1A9B6C}"/>
              </a:ext>
            </a:extLst>
          </p:cNvPr>
          <p:cNvSpPr txBox="1"/>
          <p:nvPr/>
        </p:nvSpPr>
        <p:spPr>
          <a:xfrm>
            <a:off x="10733559" y="4139539"/>
            <a:ext cx="350878" cy="369332"/>
          </a:xfrm>
          <a:prstGeom prst="rect">
            <a:avLst/>
          </a:prstGeom>
          <a:noFill/>
        </p:spPr>
        <p:txBody>
          <a:bodyPr wrap="square" rtlCol="0">
            <a:spAutoFit/>
          </a:bodyPr>
          <a:lstStyle/>
          <a:p>
            <a:r>
              <a:rPr lang="el-GR" b="0" i="0" dirty="0">
                <a:solidFill>
                  <a:srgbClr val="202124"/>
                </a:solidFill>
                <a:effectLst/>
                <a:latin typeface="Google Sans"/>
              </a:rPr>
              <a:t>θ</a:t>
            </a:r>
            <a:endParaRPr lang="en-US" dirty="0"/>
          </a:p>
        </p:txBody>
      </p:sp>
      <p:sp>
        <p:nvSpPr>
          <p:cNvPr id="12" name="TextBox 11">
            <a:extLst>
              <a:ext uri="{FF2B5EF4-FFF2-40B4-BE49-F238E27FC236}">
                <a16:creationId xmlns:a16="http://schemas.microsoft.com/office/drawing/2014/main" id="{BBBF31C2-B9F5-3B2B-CEE8-B090EE950113}"/>
              </a:ext>
            </a:extLst>
          </p:cNvPr>
          <p:cNvSpPr txBox="1"/>
          <p:nvPr/>
        </p:nvSpPr>
        <p:spPr>
          <a:xfrm flipH="1">
            <a:off x="9356002" y="3210358"/>
            <a:ext cx="1159594" cy="369332"/>
          </a:xfrm>
          <a:prstGeom prst="rect">
            <a:avLst/>
          </a:prstGeom>
          <a:noFill/>
        </p:spPr>
        <p:txBody>
          <a:bodyPr wrap="square" rtlCol="0">
            <a:spAutoFit/>
          </a:bodyPr>
          <a:lstStyle/>
          <a:p>
            <a:r>
              <a:rPr lang="en-US" dirty="0"/>
              <a:t>p(x) = 1/</a:t>
            </a:r>
            <a:r>
              <a:rPr lang="el-GR" b="0" i="0" dirty="0">
                <a:solidFill>
                  <a:srgbClr val="202124"/>
                </a:solidFill>
                <a:effectLst/>
                <a:latin typeface="Google Sans"/>
              </a:rPr>
              <a:t> θ</a:t>
            </a:r>
            <a:endParaRPr lang="en-US" dirty="0"/>
          </a:p>
        </p:txBody>
      </p:sp>
      <p:sp>
        <p:nvSpPr>
          <p:cNvPr id="13" name="TextBox 12">
            <a:extLst>
              <a:ext uri="{FF2B5EF4-FFF2-40B4-BE49-F238E27FC236}">
                <a16:creationId xmlns:a16="http://schemas.microsoft.com/office/drawing/2014/main" id="{BA009207-6053-325A-AF47-F2F3556A4FBF}"/>
              </a:ext>
            </a:extLst>
          </p:cNvPr>
          <p:cNvSpPr txBox="1"/>
          <p:nvPr/>
        </p:nvSpPr>
        <p:spPr>
          <a:xfrm>
            <a:off x="11492200" y="4114792"/>
            <a:ext cx="45719"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3559600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C857-DB6A-491B-8332-9E7E7DC71123}"/>
              </a:ext>
            </a:extLst>
          </p:cNvPr>
          <p:cNvSpPr>
            <a:spLocks noGrp="1"/>
          </p:cNvSpPr>
          <p:nvPr>
            <p:ph type="title"/>
          </p:nvPr>
        </p:nvSpPr>
        <p:spPr/>
        <p:txBody>
          <a:bodyPr>
            <a:normAutofit fontScale="90000"/>
          </a:bodyPr>
          <a:lstStyle/>
          <a:p>
            <a:r>
              <a:rPr lang="en-US" dirty="0"/>
              <a:t>Special Random Variables: Chi-Square, t-Distribution, F-Distribution</a:t>
            </a:r>
          </a:p>
        </p:txBody>
      </p:sp>
      <p:sp>
        <p:nvSpPr>
          <p:cNvPr id="3" name="Text Placeholder 2">
            <a:extLst>
              <a:ext uri="{FF2B5EF4-FFF2-40B4-BE49-F238E27FC236}">
                <a16:creationId xmlns:a16="http://schemas.microsoft.com/office/drawing/2014/main" id="{D2CB3B94-2654-415D-AAC1-437C621BFF3F}"/>
              </a:ext>
            </a:extLst>
          </p:cNvPr>
          <p:cNvSpPr>
            <a:spLocks noGrp="1"/>
          </p:cNvSpPr>
          <p:nvPr>
            <p:ph type="body" idx="1"/>
          </p:nvPr>
        </p:nvSpPr>
        <p:spPr/>
        <p:txBody>
          <a:bodyPr/>
          <a:lstStyle/>
          <a:p>
            <a:r>
              <a:rPr lang="en-US" dirty="0"/>
              <a:t>Some distributions are 1-sided (x&gt;=0), some are 2-sided</a:t>
            </a:r>
          </a:p>
        </p:txBody>
      </p:sp>
      <p:sp>
        <p:nvSpPr>
          <p:cNvPr id="4" name="Text Placeholder 3">
            <a:extLst>
              <a:ext uri="{FF2B5EF4-FFF2-40B4-BE49-F238E27FC236}">
                <a16:creationId xmlns:a16="http://schemas.microsoft.com/office/drawing/2014/main" id="{A4B5BA83-EDF0-4BF4-97C2-3E739E02D843}"/>
              </a:ext>
            </a:extLst>
          </p:cNvPr>
          <p:cNvSpPr>
            <a:spLocks noGrp="1"/>
          </p:cNvSpPr>
          <p:nvPr>
            <p:ph type="body" sz="quarter" idx="13"/>
          </p:nvPr>
        </p:nvSpPr>
        <p:spPr/>
        <p:txBody>
          <a:bodyPr/>
          <a:lstStyle/>
          <a:p>
            <a:r>
              <a:rPr lang="en-US" dirty="0"/>
              <a:t>3.3</a:t>
            </a:r>
          </a:p>
        </p:txBody>
      </p:sp>
      <p:pic>
        <p:nvPicPr>
          <p:cNvPr id="8" name="Picture 7">
            <a:extLst>
              <a:ext uri="{FF2B5EF4-FFF2-40B4-BE49-F238E27FC236}">
                <a16:creationId xmlns:a16="http://schemas.microsoft.com/office/drawing/2014/main" id="{7308F2D4-A362-4397-BD81-0DBFBD30501E}"/>
              </a:ext>
            </a:extLst>
          </p:cNvPr>
          <p:cNvPicPr>
            <a:picLocks noChangeAspect="1"/>
          </p:cNvPicPr>
          <p:nvPr/>
        </p:nvPicPr>
        <p:blipFill>
          <a:blip r:embed="rId3"/>
          <a:stretch>
            <a:fillRect/>
          </a:stretch>
        </p:blipFill>
        <p:spPr>
          <a:xfrm>
            <a:off x="265472" y="1584373"/>
            <a:ext cx="5486400" cy="1152525"/>
          </a:xfrm>
          <a:prstGeom prst="rect">
            <a:avLst/>
          </a:prstGeom>
        </p:spPr>
      </p:pic>
      <p:pic>
        <p:nvPicPr>
          <p:cNvPr id="10" name="Picture 9">
            <a:extLst>
              <a:ext uri="{FF2B5EF4-FFF2-40B4-BE49-F238E27FC236}">
                <a16:creationId xmlns:a16="http://schemas.microsoft.com/office/drawing/2014/main" id="{6CE43095-F63E-461C-820D-D8756406110D}"/>
              </a:ext>
            </a:extLst>
          </p:cNvPr>
          <p:cNvPicPr>
            <a:picLocks noChangeAspect="1"/>
          </p:cNvPicPr>
          <p:nvPr/>
        </p:nvPicPr>
        <p:blipFill>
          <a:blip r:embed="rId4"/>
          <a:stretch>
            <a:fillRect/>
          </a:stretch>
        </p:blipFill>
        <p:spPr>
          <a:xfrm>
            <a:off x="200176" y="1274507"/>
            <a:ext cx="3005137" cy="293377"/>
          </a:xfrm>
          <a:prstGeom prst="rect">
            <a:avLst/>
          </a:prstGeom>
        </p:spPr>
      </p:pic>
      <p:pic>
        <p:nvPicPr>
          <p:cNvPr id="14" name="Picture 13">
            <a:extLst>
              <a:ext uri="{FF2B5EF4-FFF2-40B4-BE49-F238E27FC236}">
                <a16:creationId xmlns:a16="http://schemas.microsoft.com/office/drawing/2014/main" id="{1A125AD6-2DFB-4078-B1EF-56A3C0F7A23C}"/>
              </a:ext>
            </a:extLst>
          </p:cNvPr>
          <p:cNvPicPr>
            <a:picLocks noChangeAspect="1"/>
          </p:cNvPicPr>
          <p:nvPr/>
        </p:nvPicPr>
        <p:blipFill>
          <a:blip r:embed="rId5"/>
          <a:stretch>
            <a:fillRect/>
          </a:stretch>
        </p:blipFill>
        <p:spPr>
          <a:xfrm>
            <a:off x="6362347" y="1219102"/>
            <a:ext cx="5182227" cy="1554668"/>
          </a:xfrm>
          <a:prstGeom prst="rect">
            <a:avLst/>
          </a:prstGeom>
        </p:spPr>
      </p:pic>
      <p:pic>
        <p:nvPicPr>
          <p:cNvPr id="24" name="Picture 23">
            <a:extLst>
              <a:ext uri="{FF2B5EF4-FFF2-40B4-BE49-F238E27FC236}">
                <a16:creationId xmlns:a16="http://schemas.microsoft.com/office/drawing/2014/main" id="{0061F701-3215-407E-B179-95C2262DBFBE}"/>
              </a:ext>
            </a:extLst>
          </p:cNvPr>
          <p:cNvPicPr>
            <a:picLocks noChangeAspect="1"/>
          </p:cNvPicPr>
          <p:nvPr/>
        </p:nvPicPr>
        <p:blipFill>
          <a:blip r:embed="rId6"/>
          <a:stretch>
            <a:fillRect/>
          </a:stretch>
        </p:blipFill>
        <p:spPr>
          <a:xfrm>
            <a:off x="200176" y="2826814"/>
            <a:ext cx="10287000" cy="2181225"/>
          </a:xfrm>
          <a:prstGeom prst="rect">
            <a:avLst/>
          </a:prstGeom>
        </p:spPr>
      </p:pic>
      <p:pic>
        <p:nvPicPr>
          <p:cNvPr id="32" name="Picture 31">
            <a:extLst>
              <a:ext uri="{FF2B5EF4-FFF2-40B4-BE49-F238E27FC236}">
                <a16:creationId xmlns:a16="http://schemas.microsoft.com/office/drawing/2014/main" id="{5B500A80-D608-40EC-8F2E-A6B384C66E10}"/>
              </a:ext>
            </a:extLst>
          </p:cNvPr>
          <p:cNvPicPr>
            <a:picLocks noChangeAspect="1"/>
          </p:cNvPicPr>
          <p:nvPr/>
        </p:nvPicPr>
        <p:blipFill>
          <a:blip r:embed="rId7"/>
          <a:stretch>
            <a:fillRect/>
          </a:stretch>
        </p:blipFill>
        <p:spPr>
          <a:xfrm>
            <a:off x="10300563" y="1739389"/>
            <a:ext cx="1625965" cy="400106"/>
          </a:xfrm>
          <a:prstGeom prst="rect">
            <a:avLst/>
          </a:prstGeom>
        </p:spPr>
      </p:pic>
      <p:pic>
        <p:nvPicPr>
          <p:cNvPr id="34" name="Picture 33">
            <a:extLst>
              <a:ext uri="{FF2B5EF4-FFF2-40B4-BE49-F238E27FC236}">
                <a16:creationId xmlns:a16="http://schemas.microsoft.com/office/drawing/2014/main" id="{BB0868FB-E7CE-4EF8-8627-2892D13ED302}"/>
              </a:ext>
            </a:extLst>
          </p:cNvPr>
          <p:cNvPicPr>
            <a:picLocks noChangeAspect="1"/>
          </p:cNvPicPr>
          <p:nvPr/>
        </p:nvPicPr>
        <p:blipFill>
          <a:blip r:embed="rId8"/>
          <a:stretch>
            <a:fillRect/>
          </a:stretch>
        </p:blipFill>
        <p:spPr>
          <a:xfrm>
            <a:off x="4981802" y="4266333"/>
            <a:ext cx="2189068" cy="750341"/>
          </a:xfrm>
          <a:prstGeom prst="rect">
            <a:avLst/>
          </a:prstGeom>
        </p:spPr>
      </p:pic>
      <p:pic>
        <p:nvPicPr>
          <p:cNvPr id="36" name="Picture 35">
            <a:extLst>
              <a:ext uri="{FF2B5EF4-FFF2-40B4-BE49-F238E27FC236}">
                <a16:creationId xmlns:a16="http://schemas.microsoft.com/office/drawing/2014/main" id="{A6AA3BD7-7022-4142-A804-2654D89E6F61}"/>
              </a:ext>
            </a:extLst>
          </p:cNvPr>
          <p:cNvPicPr>
            <a:picLocks noChangeAspect="1"/>
          </p:cNvPicPr>
          <p:nvPr/>
        </p:nvPicPr>
        <p:blipFill>
          <a:blip r:embed="rId9"/>
          <a:stretch>
            <a:fillRect/>
          </a:stretch>
        </p:blipFill>
        <p:spPr>
          <a:xfrm>
            <a:off x="7289858" y="2907545"/>
            <a:ext cx="4254716" cy="2100494"/>
          </a:xfrm>
          <a:prstGeom prst="rect">
            <a:avLst/>
          </a:prstGeom>
        </p:spPr>
      </p:pic>
      <p:pic>
        <p:nvPicPr>
          <p:cNvPr id="42" name="Picture 41">
            <a:extLst>
              <a:ext uri="{FF2B5EF4-FFF2-40B4-BE49-F238E27FC236}">
                <a16:creationId xmlns:a16="http://schemas.microsoft.com/office/drawing/2014/main" id="{B3801D3D-04A2-41E9-A311-24261F8D05B9}"/>
              </a:ext>
            </a:extLst>
          </p:cNvPr>
          <p:cNvPicPr>
            <a:picLocks noChangeAspect="1"/>
          </p:cNvPicPr>
          <p:nvPr/>
        </p:nvPicPr>
        <p:blipFill>
          <a:blip r:embed="rId10"/>
          <a:stretch>
            <a:fillRect/>
          </a:stretch>
        </p:blipFill>
        <p:spPr>
          <a:xfrm>
            <a:off x="231670" y="5097956"/>
            <a:ext cx="11925300" cy="1724025"/>
          </a:xfrm>
          <a:prstGeom prst="rect">
            <a:avLst/>
          </a:prstGeom>
        </p:spPr>
      </p:pic>
      <p:pic>
        <p:nvPicPr>
          <p:cNvPr id="26" name="Picture 25">
            <a:extLst>
              <a:ext uri="{FF2B5EF4-FFF2-40B4-BE49-F238E27FC236}">
                <a16:creationId xmlns:a16="http://schemas.microsoft.com/office/drawing/2014/main" id="{AB77EFD0-5B42-4BB0-98F2-97DC2D5B8845}"/>
              </a:ext>
            </a:extLst>
          </p:cNvPr>
          <p:cNvPicPr>
            <a:picLocks noChangeAspect="1"/>
          </p:cNvPicPr>
          <p:nvPr/>
        </p:nvPicPr>
        <p:blipFill>
          <a:blip r:embed="rId11"/>
          <a:stretch>
            <a:fillRect/>
          </a:stretch>
        </p:blipFill>
        <p:spPr>
          <a:xfrm>
            <a:off x="9994611" y="3114631"/>
            <a:ext cx="1943371" cy="314369"/>
          </a:xfrm>
          <a:prstGeom prst="rect">
            <a:avLst/>
          </a:prstGeom>
        </p:spPr>
      </p:pic>
      <p:pic>
        <p:nvPicPr>
          <p:cNvPr id="30" name="Picture 29">
            <a:extLst>
              <a:ext uri="{FF2B5EF4-FFF2-40B4-BE49-F238E27FC236}">
                <a16:creationId xmlns:a16="http://schemas.microsoft.com/office/drawing/2014/main" id="{9996AADC-D835-448A-BF8D-EBD4570FC7E7}"/>
              </a:ext>
            </a:extLst>
          </p:cNvPr>
          <p:cNvPicPr>
            <a:picLocks noChangeAspect="1"/>
          </p:cNvPicPr>
          <p:nvPr/>
        </p:nvPicPr>
        <p:blipFill>
          <a:blip r:embed="rId12"/>
          <a:stretch>
            <a:fillRect/>
          </a:stretch>
        </p:blipFill>
        <p:spPr>
          <a:xfrm>
            <a:off x="10173766" y="3535757"/>
            <a:ext cx="1800476" cy="400106"/>
          </a:xfrm>
          <a:prstGeom prst="rect">
            <a:avLst/>
          </a:prstGeom>
        </p:spPr>
      </p:pic>
    </p:spTree>
    <p:extLst>
      <p:ext uri="{BB962C8B-B14F-4D97-AF65-F5344CB8AC3E}">
        <p14:creationId xmlns:p14="http://schemas.microsoft.com/office/powerpoint/2010/main" val="192081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5658D8-0605-4D53-B5D9-1A3EF989FF03}"/>
              </a:ext>
            </a:extLst>
          </p:cNvPr>
          <p:cNvPicPr>
            <a:picLocks noChangeAspect="1"/>
          </p:cNvPicPr>
          <p:nvPr/>
        </p:nvPicPr>
        <p:blipFill>
          <a:blip r:embed="rId3"/>
          <a:stretch>
            <a:fillRect/>
          </a:stretch>
        </p:blipFill>
        <p:spPr>
          <a:xfrm>
            <a:off x="9220752" y="1227075"/>
            <a:ext cx="2926929" cy="1829962"/>
          </a:xfrm>
          <a:prstGeom prst="rect">
            <a:avLst/>
          </a:prstGeom>
        </p:spPr>
      </p:pic>
      <p:sp>
        <p:nvSpPr>
          <p:cNvPr id="2" name="Title 1">
            <a:extLst>
              <a:ext uri="{FF2B5EF4-FFF2-40B4-BE49-F238E27FC236}">
                <a16:creationId xmlns:a16="http://schemas.microsoft.com/office/drawing/2014/main" id="{B9FBCCDD-0888-4516-8D56-D785F0D7AC16}"/>
              </a:ext>
            </a:extLst>
          </p:cNvPr>
          <p:cNvSpPr>
            <a:spLocks noGrp="1"/>
          </p:cNvSpPr>
          <p:nvPr>
            <p:ph type="title"/>
          </p:nvPr>
        </p:nvSpPr>
        <p:spPr/>
        <p:txBody>
          <a:bodyPr>
            <a:normAutofit fontScale="90000"/>
          </a:bodyPr>
          <a:lstStyle/>
          <a:p>
            <a:r>
              <a:rPr lang="en-US" dirty="0"/>
              <a:t>Distributions of Sampling Statistics</a:t>
            </a:r>
          </a:p>
        </p:txBody>
      </p:sp>
      <p:sp>
        <p:nvSpPr>
          <p:cNvPr id="3" name="Text Placeholder 2">
            <a:extLst>
              <a:ext uri="{FF2B5EF4-FFF2-40B4-BE49-F238E27FC236}">
                <a16:creationId xmlns:a16="http://schemas.microsoft.com/office/drawing/2014/main" id="{825390EC-B803-4E4A-AB82-89C63AEC82BD}"/>
              </a:ext>
            </a:extLst>
          </p:cNvPr>
          <p:cNvSpPr>
            <a:spLocks noGrp="1"/>
          </p:cNvSpPr>
          <p:nvPr>
            <p:ph type="body" idx="1"/>
          </p:nvPr>
        </p:nvSpPr>
        <p:spPr>
          <a:xfrm>
            <a:off x="43539" y="410707"/>
            <a:ext cx="12104922" cy="421944"/>
          </a:xfrm>
        </p:spPr>
        <p:txBody>
          <a:bodyPr/>
          <a:lstStyle/>
          <a:p>
            <a:r>
              <a:rPr lang="en-US" dirty="0"/>
              <a:t>Sample mean is a point estimate of the population mean. Sample mean is a random variable</a:t>
            </a:r>
          </a:p>
        </p:txBody>
      </p:sp>
      <p:sp>
        <p:nvSpPr>
          <p:cNvPr id="4" name="Text Placeholder 3">
            <a:extLst>
              <a:ext uri="{FF2B5EF4-FFF2-40B4-BE49-F238E27FC236}">
                <a16:creationId xmlns:a16="http://schemas.microsoft.com/office/drawing/2014/main" id="{D313B3F8-9500-43B1-8A64-3DE75091334C}"/>
              </a:ext>
            </a:extLst>
          </p:cNvPr>
          <p:cNvSpPr>
            <a:spLocks noGrp="1"/>
          </p:cNvSpPr>
          <p:nvPr>
            <p:ph type="body" sz="quarter" idx="13"/>
          </p:nvPr>
        </p:nvSpPr>
        <p:spPr/>
        <p:txBody>
          <a:bodyPr/>
          <a:lstStyle/>
          <a:p>
            <a:r>
              <a:rPr lang="en-US" dirty="0"/>
              <a:t>3.4</a:t>
            </a:r>
          </a:p>
        </p:txBody>
      </p:sp>
      <p:pic>
        <p:nvPicPr>
          <p:cNvPr id="12" name="Picture 11">
            <a:extLst>
              <a:ext uri="{FF2B5EF4-FFF2-40B4-BE49-F238E27FC236}">
                <a16:creationId xmlns:a16="http://schemas.microsoft.com/office/drawing/2014/main" id="{9CB68E90-48B3-45EE-880F-4DE26BE4EE19}"/>
              </a:ext>
            </a:extLst>
          </p:cNvPr>
          <p:cNvPicPr>
            <a:picLocks noChangeAspect="1"/>
          </p:cNvPicPr>
          <p:nvPr/>
        </p:nvPicPr>
        <p:blipFill>
          <a:blip r:embed="rId4"/>
          <a:stretch>
            <a:fillRect/>
          </a:stretch>
        </p:blipFill>
        <p:spPr>
          <a:xfrm>
            <a:off x="42863" y="1227531"/>
            <a:ext cx="8372443" cy="1319023"/>
          </a:xfrm>
          <a:prstGeom prst="rect">
            <a:avLst/>
          </a:prstGeom>
        </p:spPr>
      </p:pic>
      <p:sp>
        <p:nvSpPr>
          <p:cNvPr id="21" name="TextBox 20">
            <a:extLst>
              <a:ext uri="{FF2B5EF4-FFF2-40B4-BE49-F238E27FC236}">
                <a16:creationId xmlns:a16="http://schemas.microsoft.com/office/drawing/2014/main" id="{D745687E-C889-4730-A618-9518D641D9C5}"/>
              </a:ext>
            </a:extLst>
          </p:cNvPr>
          <p:cNvSpPr txBox="1"/>
          <p:nvPr/>
        </p:nvSpPr>
        <p:spPr>
          <a:xfrm>
            <a:off x="9202994" y="1209370"/>
            <a:ext cx="1573161" cy="1323439"/>
          </a:xfrm>
          <a:prstGeom prst="rect">
            <a:avLst/>
          </a:prstGeom>
          <a:noFill/>
        </p:spPr>
        <p:txBody>
          <a:bodyPr wrap="square" rtlCol="0">
            <a:spAutoFit/>
          </a:bodyPr>
          <a:lstStyle/>
          <a:p>
            <a:r>
              <a:rPr lang="en-US" sz="1600" dirty="0"/>
              <a:t>Densities of sample means from a std. normal population</a:t>
            </a:r>
          </a:p>
        </p:txBody>
      </p:sp>
      <p:pic>
        <p:nvPicPr>
          <p:cNvPr id="23" name="Picture 22">
            <a:extLst>
              <a:ext uri="{FF2B5EF4-FFF2-40B4-BE49-F238E27FC236}">
                <a16:creationId xmlns:a16="http://schemas.microsoft.com/office/drawing/2014/main" id="{0F02BA69-C7FA-4750-BEAC-1218CB957582}"/>
              </a:ext>
            </a:extLst>
          </p:cNvPr>
          <p:cNvPicPr>
            <a:picLocks noChangeAspect="1"/>
          </p:cNvPicPr>
          <p:nvPr/>
        </p:nvPicPr>
        <p:blipFill>
          <a:blip r:embed="rId5"/>
          <a:stretch>
            <a:fillRect/>
          </a:stretch>
        </p:blipFill>
        <p:spPr>
          <a:xfrm>
            <a:off x="190484" y="2494046"/>
            <a:ext cx="8077200" cy="1247775"/>
          </a:xfrm>
          <a:prstGeom prst="rect">
            <a:avLst/>
          </a:prstGeom>
        </p:spPr>
      </p:pic>
      <p:pic>
        <p:nvPicPr>
          <p:cNvPr id="25" name="Picture 24">
            <a:extLst>
              <a:ext uri="{FF2B5EF4-FFF2-40B4-BE49-F238E27FC236}">
                <a16:creationId xmlns:a16="http://schemas.microsoft.com/office/drawing/2014/main" id="{C6398FCE-192C-4EBE-9B92-357B003A9C91}"/>
              </a:ext>
            </a:extLst>
          </p:cNvPr>
          <p:cNvPicPr>
            <a:picLocks noChangeAspect="1"/>
          </p:cNvPicPr>
          <p:nvPr/>
        </p:nvPicPr>
        <p:blipFill>
          <a:blip r:embed="rId6"/>
          <a:stretch>
            <a:fillRect/>
          </a:stretch>
        </p:blipFill>
        <p:spPr>
          <a:xfrm>
            <a:off x="7750700" y="2366744"/>
            <a:ext cx="1395686" cy="689435"/>
          </a:xfrm>
          <a:prstGeom prst="rect">
            <a:avLst/>
          </a:prstGeom>
          <a:ln>
            <a:solidFill>
              <a:srgbClr val="FF0000"/>
            </a:solidFill>
          </a:ln>
        </p:spPr>
      </p:pic>
      <p:sp>
        <p:nvSpPr>
          <p:cNvPr id="27" name="TextBox 26">
            <a:extLst>
              <a:ext uri="{FF2B5EF4-FFF2-40B4-BE49-F238E27FC236}">
                <a16:creationId xmlns:a16="http://schemas.microsoft.com/office/drawing/2014/main" id="{3CA74BD2-B306-4205-9453-39E9B1C8A50E}"/>
              </a:ext>
            </a:extLst>
          </p:cNvPr>
          <p:cNvSpPr txBox="1"/>
          <p:nvPr/>
        </p:nvSpPr>
        <p:spPr>
          <a:xfrm>
            <a:off x="6687094" y="3362283"/>
            <a:ext cx="5504906" cy="615553"/>
          </a:xfrm>
          <a:prstGeom prst="rect">
            <a:avLst/>
          </a:prstGeom>
          <a:noFill/>
        </p:spPr>
        <p:txBody>
          <a:bodyPr wrap="square">
            <a:spAutoFit/>
          </a:bodyPr>
          <a:lstStyle/>
          <a:p>
            <a:r>
              <a:rPr lang="en-US" sz="1600" dirty="0"/>
              <a:t>A general rule of thumb is that one can be confident of the normal approximation whenever the sample size n is at least </a:t>
            </a:r>
            <a:r>
              <a:rPr lang="en-US" b="1" dirty="0">
                <a:solidFill>
                  <a:srgbClr val="FF0000"/>
                </a:solidFill>
              </a:rPr>
              <a:t>30</a:t>
            </a:r>
            <a:r>
              <a:rPr lang="en-US" sz="1600" dirty="0"/>
              <a:t>.</a:t>
            </a:r>
          </a:p>
        </p:txBody>
      </p:sp>
      <p:pic>
        <p:nvPicPr>
          <p:cNvPr id="29" name="Picture 28">
            <a:extLst>
              <a:ext uri="{FF2B5EF4-FFF2-40B4-BE49-F238E27FC236}">
                <a16:creationId xmlns:a16="http://schemas.microsoft.com/office/drawing/2014/main" id="{D2CA5C69-3ED2-43F9-B9B8-E110B29CC9FD}"/>
              </a:ext>
            </a:extLst>
          </p:cNvPr>
          <p:cNvPicPr>
            <a:picLocks noChangeAspect="1"/>
          </p:cNvPicPr>
          <p:nvPr/>
        </p:nvPicPr>
        <p:blipFill>
          <a:blip r:embed="rId7"/>
          <a:stretch>
            <a:fillRect/>
          </a:stretch>
        </p:blipFill>
        <p:spPr>
          <a:xfrm>
            <a:off x="8153820" y="4115484"/>
            <a:ext cx="1724266" cy="704948"/>
          </a:xfrm>
          <a:prstGeom prst="rect">
            <a:avLst/>
          </a:prstGeom>
          <a:ln>
            <a:solidFill>
              <a:srgbClr val="FF0000"/>
            </a:solidFill>
          </a:ln>
        </p:spPr>
      </p:pic>
      <p:pic>
        <p:nvPicPr>
          <p:cNvPr id="31" name="Picture 30">
            <a:extLst>
              <a:ext uri="{FF2B5EF4-FFF2-40B4-BE49-F238E27FC236}">
                <a16:creationId xmlns:a16="http://schemas.microsoft.com/office/drawing/2014/main" id="{3F20E674-20F9-43CF-8619-FA186C5E4DBD}"/>
              </a:ext>
            </a:extLst>
          </p:cNvPr>
          <p:cNvPicPr>
            <a:picLocks noChangeAspect="1"/>
          </p:cNvPicPr>
          <p:nvPr/>
        </p:nvPicPr>
        <p:blipFill>
          <a:blip r:embed="rId8"/>
          <a:stretch>
            <a:fillRect/>
          </a:stretch>
        </p:blipFill>
        <p:spPr>
          <a:xfrm>
            <a:off x="190484" y="4092513"/>
            <a:ext cx="7459013" cy="843481"/>
          </a:xfrm>
          <a:prstGeom prst="rect">
            <a:avLst/>
          </a:prstGeom>
        </p:spPr>
      </p:pic>
      <p:pic>
        <p:nvPicPr>
          <p:cNvPr id="33" name="Picture 32">
            <a:extLst>
              <a:ext uri="{FF2B5EF4-FFF2-40B4-BE49-F238E27FC236}">
                <a16:creationId xmlns:a16="http://schemas.microsoft.com/office/drawing/2014/main" id="{9ECF6C57-E4E1-47C2-B3B2-8D456EDC4138}"/>
              </a:ext>
            </a:extLst>
          </p:cNvPr>
          <p:cNvPicPr>
            <a:picLocks noChangeAspect="1"/>
          </p:cNvPicPr>
          <p:nvPr/>
        </p:nvPicPr>
        <p:blipFill>
          <a:blip r:embed="rId9"/>
          <a:stretch>
            <a:fillRect/>
          </a:stretch>
        </p:blipFill>
        <p:spPr>
          <a:xfrm>
            <a:off x="9966772" y="4111048"/>
            <a:ext cx="2048161" cy="704948"/>
          </a:xfrm>
          <a:prstGeom prst="rect">
            <a:avLst/>
          </a:prstGeom>
          <a:ln>
            <a:solidFill>
              <a:srgbClr val="FF0000"/>
            </a:solidFill>
          </a:ln>
        </p:spPr>
      </p:pic>
      <p:pic>
        <p:nvPicPr>
          <p:cNvPr id="37" name="Picture 36">
            <a:extLst>
              <a:ext uri="{FF2B5EF4-FFF2-40B4-BE49-F238E27FC236}">
                <a16:creationId xmlns:a16="http://schemas.microsoft.com/office/drawing/2014/main" id="{7D6F112D-C41E-422B-9C19-9ABE798E4E8F}"/>
              </a:ext>
            </a:extLst>
          </p:cNvPr>
          <p:cNvPicPr>
            <a:picLocks noChangeAspect="1"/>
          </p:cNvPicPr>
          <p:nvPr/>
        </p:nvPicPr>
        <p:blipFill>
          <a:blip r:embed="rId10"/>
          <a:stretch>
            <a:fillRect/>
          </a:stretch>
        </p:blipFill>
        <p:spPr>
          <a:xfrm>
            <a:off x="190484" y="5280873"/>
            <a:ext cx="7277100" cy="838200"/>
          </a:xfrm>
          <a:prstGeom prst="rect">
            <a:avLst/>
          </a:prstGeom>
        </p:spPr>
      </p:pic>
      <p:pic>
        <p:nvPicPr>
          <p:cNvPr id="39" name="Picture 38">
            <a:extLst>
              <a:ext uri="{FF2B5EF4-FFF2-40B4-BE49-F238E27FC236}">
                <a16:creationId xmlns:a16="http://schemas.microsoft.com/office/drawing/2014/main" id="{7A3152DC-DB83-4F95-8517-0A71188B5F99}"/>
              </a:ext>
            </a:extLst>
          </p:cNvPr>
          <p:cNvPicPr>
            <a:picLocks noChangeAspect="1"/>
          </p:cNvPicPr>
          <p:nvPr/>
        </p:nvPicPr>
        <p:blipFill>
          <a:blip r:embed="rId11"/>
          <a:stretch>
            <a:fillRect/>
          </a:stretch>
        </p:blipFill>
        <p:spPr>
          <a:xfrm>
            <a:off x="190484" y="6090322"/>
            <a:ext cx="3769963" cy="356971"/>
          </a:xfrm>
          <a:prstGeom prst="rect">
            <a:avLst/>
          </a:prstGeom>
        </p:spPr>
      </p:pic>
      <p:sp>
        <p:nvSpPr>
          <p:cNvPr id="40" name="TextBox 39">
            <a:extLst>
              <a:ext uri="{FF2B5EF4-FFF2-40B4-BE49-F238E27FC236}">
                <a16:creationId xmlns:a16="http://schemas.microsoft.com/office/drawing/2014/main" id="{4AF671CC-5401-4393-BB14-697F60358118}"/>
              </a:ext>
            </a:extLst>
          </p:cNvPr>
          <p:cNvSpPr txBox="1"/>
          <p:nvPr/>
        </p:nvSpPr>
        <p:spPr>
          <a:xfrm>
            <a:off x="115486" y="3741716"/>
            <a:ext cx="3323303" cy="369332"/>
          </a:xfrm>
          <a:prstGeom prst="rect">
            <a:avLst/>
          </a:prstGeom>
          <a:noFill/>
        </p:spPr>
        <p:txBody>
          <a:bodyPr wrap="square" rtlCol="0">
            <a:spAutoFit/>
          </a:bodyPr>
          <a:lstStyle/>
          <a:p>
            <a:r>
              <a:rPr lang="en-US" b="1" dirty="0">
                <a:solidFill>
                  <a:srgbClr val="0070C0"/>
                </a:solidFill>
              </a:rPr>
              <a:t>Properties of Variance</a:t>
            </a:r>
          </a:p>
        </p:txBody>
      </p:sp>
      <p:sp>
        <p:nvSpPr>
          <p:cNvPr id="41" name="TextBox 40">
            <a:extLst>
              <a:ext uri="{FF2B5EF4-FFF2-40B4-BE49-F238E27FC236}">
                <a16:creationId xmlns:a16="http://schemas.microsoft.com/office/drawing/2014/main" id="{74CB5626-DAA9-408C-8A39-5A64228B778E}"/>
              </a:ext>
            </a:extLst>
          </p:cNvPr>
          <p:cNvSpPr txBox="1"/>
          <p:nvPr/>
        </p:nvSpPr>
        <p:spPr>
          <a:xfrm>
            <a:off x="115485" y="888378"/>
            <a:ext cx="3323303" cy="369332"/>
          </a:xfrm>
          <a:prstGeom prst="rect">
            <a:avLst/>
          </a:prstGeom>
          <a:noFill/>
        </p:spPr>
        <p:txBody>
          <a:bodyPr wrap="square" rtlCol="0">
            <a:spAutoFit/>
          </a:bodyPr>
          <a:lstStyle/>
          <a:p>
            <a:r>
              <a:rPr lang="en-US" b="1" dirty="0">
                <a:solidFill>
                  <a:srgbClr val="0070C0"/>
                </a:solidFill>
              </a:rPr>
              <a:t>Properties of Mean</a:t>
            </a:r>
          </a:p>
        </p:txBody>
      </p:sp>
      <p:sp>
        <p:nvSpPr>
          <p:cNvPr id="42" name="TextBox 41">
            <a:extLst>
              <a:ext uri="{FF2B5EF4-FFF2-40B4-BE49-F238E27FC236}">
                <a16:creationId xmlns:a16="http://schemas.microsoft.com/office/drawing/2014/main" id="{C131DD37-9E81-4D1B-8420-89736B671566}"/>
              </a:ext>
            </a:extLst>
          </p:cNvPr>
          <p:cNvSpPr txBox="1"/>
          <p:nvPr/>
        </p:nvSpPr>
        <p:spPr>
          <a:xfrm>
            <a:off x="121660" y="4967436"/>
            <a:ext cx="2474058" cy="369332"/>
          </a:xfrm>
          <a:prstGeom prst="rect">
            <a:avLst/>
          </a:prstGeom>
          <a:noFill/>
        </p:spPr>
        <p:txBody>
          <a:bodyPr wrap="square" rtlCol="0">
            <a:spAutoFit/>
          </a:bodyPr>
          <a:lstStyle/>
          <a:p>
            <a:r>
              <a:rPr lang="en-US" b="1" dirty="0">
                <a:solidFill>
                  <a:srgbClr val="0070C0"/>
                </a:solidFill>
              </a:rPr>
              <a:t>Binomial Distribution</a:t>
            </a:r>
          </a:p>
        </p:txBody>
      </p:sp>
      <p:pic>
        <p:nvPicPr>
          <p:cNvPr id="46" name="Picture 45">
            <a:extLst>
              <a:ext uri="{FF2B5EF4-FFF2-40B4-BE49-F238E27FC236}">
                <a16:creationId xmlns:a16="http://schemas.microsoft.com/office/drawing/2014/main" id="{94D47FED-84FB-430A-B512-E873B7CA407C}"/>
              </a:ext>
            </a:extLst>
          </p:cNvPr>
          <p:cNvPicPr>
            <a:picLocks noChangeAspect="1"/>
          </p:cNvPicPr>
          <p:nvPr/>
        </p:nvPicPr>
        <p:blipFill>
          <a:blip r:embed="rId12"/>
          <a:stretch>
            <a:fillRect/>
          </a:stretch>
        </p:blipFill>
        <p:spPr>
          <a:xfrm>
            <a:off x="9093641" y="5532852"/>
            <a:ext cx="2868547" cy="322221"/>
          </a:xfrm>
          <a:prstGeom prst="rect">
            <a:avLst/>
          </a:prstGeom>
        </p:spPr>
      </p:pic>
      <p:pic>
        <p:nvPicPr>
          <p:cNvPr id="50" name="Picture 49">
            <a:extLst>
              <a:ext uri="{FF2B5EF4-FFF2-40B4-BE49-F238E27FC236}">
                <a16:creationId xmlns:a16="http://schemas.microsoft.com/office/drawing/2014/main" id="{D8A28B29-B5F4-4049-9135-68BE01AE1D3E}"/>
              </a:ext>
            </a:extLst>
          </p:cNvPr>
          <p:cNvPicPr>
            <a:picLocks noChangeAspect="1"/>
          </p:cNvPicPr>
          <p:nvPr/>
        </p:nvPicPr>
        <p:blipFill>
          <a:blip r:embed="rId13"/>
          <a:stretch>
            <a:fillRect/>
          </a:stretch>
        </p:blipFill>
        <p:spPr>
          <a:xfrm>
            <a:off x="9094839" y="5255189"/>
            <a:ext cx="932370" cy="268523"/>
          </a:xfrm>
          <a:prstGeom prst="rect">
            <a:avLst/>
          </a:prstGeom>
        </p:spPr>
      </p:pic>
      <p:pic>
        <p:nvPicPr>
          <p:cNvPr id="52" name="Picture 51">
            <a:extLst>
              <a:ext uri="{FF2B5EF4-FFF2-40B4-BE49-F238E27FC236}">
                <a16:creationId xmlns:a16="http://schemas.microsoft.com/office/drawing/2014/main" id="{D0B87710-6F1E-4635-914F-63EFB49CB609}"/>
              </a:ext>
            </a:extLst>
          </p:cNvPr>
          <p:cNvPicPr>
            <a:picLocks noChangeAspect="1"/>
          </p:cNvPicPr>
          <p:nvPr/>
        </p:nvPicPr>
        <p:blipFill>
          <a:blip r:embed="rId14"/>
          <a:stretch>
            <a:fillRect/>
          </a:stretch>
        </p:blipFill>
        <p:spPr>
          <a:xfrm>
            <a:off x="9139697" y="5862543"/>
            <a:ext cx="1956234" cy="704949"/>
          </a:xfrm>
          <a:prstGeom prst="rect">
            <a:avLst/>
          </a:prstGeom>
          <a:ln>
            <a:solidFill>
              <a:srgbClr val="FF0000"/>
            </a:solidFill>
          </a:ln>
        </p:spPr>
      </p:pic>
    </p:spTree>
    <p:extLst>
      <p:ext uri="{BB962C8B-B14F-4D97-AF65-F5344CB8AC3E}">
        <p14:creationId xmlns:p14="http://schemas.microsoft.com/office/powerpoint/2010/main" val="107140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Chapter-4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lstStyle/>
          <a:p>
            <a:pPr marL="514350" indent="-514350">
              <a:buFont typeface="+mj-lt"/>
              <a:buAutoNum type="arabicPeriod"/>
            </a:pPr>
            <a:r>
              <a:rPr lang="en-US" dirty="0"/>
              <a:t>Interval Estimate (Confidence Interval) for population mean</a:t>
            </a:r>
          </a:p>
          <a:p>
            <a:pPr marL="514350" indent="-514350">
              <a:buFont typeface="+mj-lt"/>
              <a:buAutoNum type="arabicPeriod"/>
            </a:pPr>
            <a:r>
              <a:rPr lang="en-US" dirty="0"/>
              <a:t>Point Estimate (MLE) vs Interval Estimate (Confidence Interval)</a:t>
            </a:r>
          </a:p>
          <a:p>
            <a:pPr marL="514350" indent="-514350">
              <a:buFont typeface="+mj-lt"/>
              <a:buAutoNum type="arabicPeriod"/>
            </a:pPr>
            <a:r>
              <a:rPr lang="en-US" dirty="0"/>
              <a:t>Two-sided and one-sided Confidence Interval</a:t>
            </a:r>
          </a:p>
          <a:p>
            <a:pPr marL="514350" indent="-514350">
              <a:buFont typeface="+mj-lt"/>
              <a:buAutoNum type="arabicPeriod"/>
            </a:pPr>
            <a:r>
              <a:rPr lang="en-US" dirty="0"/>
              <a:t>Distributions of Sampling Statistics</a:t>
            </a:r>
          </a:p>
          <a:p>
            <a:pPr marL="514350" indent="-514350">
              <a:buFont typeface="+mj-lt"/>
              <a:buAutoNum type="arabicPeriod"/>
            </a:pPr>
            <a:r>
              <a:rPr lang="en-US" dirty="0"/>
              <a:t>Parameter Estimation</a:t>
            </a:r>
          </a:p>
          <a:p>
            <a:pPr marL="514350" indent="-514350">
              <a:buFont typeface="+mj-lt"/>
              <a:buAutoNum type="arabicPeriod"/>
            </a:pPr>
            <a:r>
              <a:rPr lang="en-US" dirty="0"/>
              <a:t>Hypothesis Testing</a:t>
            </a:r>
          </a:p>
          <a:p>
            <a:pPr marL="0" indent="0">
              <a:buNone/>
            </a:pPr>
            <a:endParaRPr lang="en-US" dirty="0"/>
          </a:p>
        </p:txBody>
      </p:sp>
    </p:spTree>
    <p:extLst>
      <p:ext uri="{BB962C8B-B14F-4D97-AF65-F5344CB8AC3E}">
        <p14:creationId xmlns:p14="http://schemas.microsoft.com/office/powerpoint/2010/main" val="80163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F23A-ED35-4D5D-8FAA-002168A8BF93}"/>
              </a:ext>
            </a:extLst>
          </p:cNvPr>
          <p:cNvSpPr>
            <a:spLocks noGrp="1"/>
          </p:cNvSpPr>
          <p:nvPr>
            <p:ph type="title"/>
          </p:nvPr>
        </p:nvSpPr>
        <p:spPr/>
        <p:txBody>
          <a:bodyPr>
            <a:normAutofit fontScale="90000"/>
          </a:bodyPr>
          <a:lstStyle/>
          <a:p>
            <a:r>
              <a:rPr lang="en-US" dirty="0"/>
              <a:t>Summarizing Data Sets : Mean</a:t>
            </a:r>
          </a:p>
        </p:txBody>
      </p:sp>
      <p:sp>
        <p:nvSpPr>
          <p:cNvPr id="3" name="Text Placeholder 2">
            <a:extLst>
              <a:ext uri="{FF2B5EF4-FFF2-40B4-BE49-F238E27FC236}">
                <a16:creationId xmlns:a16="http://schemas.microsoft.com/office/drawing/2014/main" id="{8C3B743C-C657-44F0-831A-0308ED4CDEDC}"/>
              </a:ext>
            </a:extLst>
          </p:cNvPr>
          <p:cNvSpPr>
            <a:spLocks noGrp="1"/>
          </p:cNvSpPr>
          <p:nvPr>
            <p:ph type="body" idx="1"/>
          </p:nvPr>
        </p:nvSpPr>
        <p:spPr/>
        <p:txBody>
          <a:bodyPr/>
          <a:lstStyle/>
          <a:p>
            <a:pPr marL="342900" indent="-342900">
              <a:buFont typeface="Arial" panose="020B0604020202020204" pitchFamily="34" charset="0"/>
              <a:buChar char="•"/>
            </a:pPr>
            <a:r>
              <a:rPr lang="en-US" dirty="0"/>
              <a:t>Sample Mean, Sample Median, Sample Mode</a:t>
            </a:r>
          </a:p>
        </p:txBody>
      </p:sp>
      <p:sp>
        <p:nvSpPr>
          <p:cNvPr id="4" name="Text Placeholder 3">
            <a:extLst>
              <a:ext uri="{FF2B5EF4-FFF2-40B4-BE49-F238E27FC236}">
                <a16:creationId xmlns:a16="http://schemas.microsoft.com/office/drawing/2014/main" id="{1381B874-B3AD-4F59-89E8-D0FADDB4492F}"/>
              </a:ext>
            </a:extLst>
          </p:cNvPr>
          <p:cNvSpPr>
            <a:spLocks noGrp="1"/>
          </p:cNvSpPr>
          <p:nvPr>
            <p:ph type="body" sz="quarter" idx="13"/>
          </p:nvPr>
        </p:nvSpPr>
        <p:spPr>
          <a:xfrm>
            <a:off x="42407" y="10887"/>
            <a:ext cx="1122362" cy="400050"/>
          </a:xfrm>
        </p:spPr>
        <p:txBody>
          <a:bodyPr/>
          <a:lstStyle/>
          <a:p>
            <a:r>
              <a:rPr lang="en-US" dirty="0"/>
              <a:t>1.2</a:t>
            </a:r>
          </a:p>
        </p:txBody>
      </p:sp>
      <p:pic>
        <p:nvPicPr>
          <p:cNvPr id="8" name="Picture 7">
            <a:extLst>
              <a:ext uri="{FF2B5EF4-FFF2-40B4-BE49-F238E27FC236}">
                <a16:creationId xmlns:a16="http://schemas.microsoft.com/office/drawing/2014/main" id="{DFC1A92C-B4DF-485F-A350-1E3238487D61}"/>
              </a:ext>
            </a:extLst>
          </p:cNvPr>
          <p:cNvPicPr>
            <a:picLocks noChangeAspect="1"/>
          </p:cNvPicPr>
          <p:nvPr/>
        </p:nvPicPr>
        <p:blipFill>
          <a:blip r:embed="rId3"/>
          <a:stretch>
            <a:fillRect/>
          </a:stretch>
        </p:blipFill>
        <p:spPr>
          <a:xfrm>
            <a:off x="7670452" y="1336258"/>
            <a:ext cx="4345029" cy="615831"/>
          </a:xfrm>
          <a:prstGeom prst="rect">
            <a:avLst/>
          </a:prstGeom>
        </p:spPr>
      </p:pic>
      <p:pic>
        <p:nvPicPr>
          <p:cNvPr id="10" name="Picture 9">
            <a:extLst>
              <a:ext uri="{FF2B5EF4-FFF2-40B4-BE49-F238E27FC236}">
                <a16:creationId xmlns:a16="http://schemas.microsoft.com/office/drawing/2014/main" id="{7663CDE4-20BC-4E0D-800D-14786223FF93}"/>
              </a:ext>
            </a:extLst>
          </p:cNvPr>
          <p:cNvPicPr>
            <a:picLocks noChangeAspect="1"/>
          </p:cNvPicPr>
          <p:nvPr/>
        </p:nvPicPr>
        <p:blipFill>
          <a:blip r:embed="rId4"/>
          <a:stretch>
            <a:fillRect/>
          </a:stretch>
        </p:blipFill>
        <p:spPr>
          <a:xfrm>
            <a:off x="5118468" y="1912553"/>
            <a:ext cx="7029994" cy="1405999"/>
          </a:xfrm>
          <a:prstGeom prst="rect">
            <a:avLst/>
          </a:prstGeom>
        </p:spPr>
      </p:pic>
      <p:pic>
        <p:nvPicPr>
          <p:cNvPr id="12" name="Picture 11">
            <a:extLst>
              <a:ext uri="{FF2B5EF4-FFF2-40B4-BE49-F238E27FC236}">
                <a16:creationId xmlns:a16="http://schemas.microsoft.com/office/drawing/2014/main" id="{4B2EB566-4348-4B9E-B977-60EA523DCC9C}"/>
              </a:ext>
            </a:extLst>
          </p:cNvPr>
          <p:cNvPicPr>
            <a:picLocks noChangeAspect="1"/>
          </p:cNvPicPr>
          <p:nvPr/>
        </p:nvPicPr>
        <p:blipFill>
          <a:blip r:embed="rId5"/>
          <a:stretch>
            <a:fillRect/>
          </a:stretch>
        </p:blipFill>
        <p:spPr>
          <a:xfrm>
            <a:off x="42407" y="1162051"/>
            <a:ext cx="6155807" cy="519544"/>
          </a:xfrm>
          <a:prstGeom prst="rect">
            <a:avLst/>
          </a:prstGeom>
        </p:spPr>
      </p:pic>
      <p:pic>
        <p:nvPicPr>
          <p:cNvPr id="14" name="Picture 13">
            <a:extLst>
              <a:ext uri="{FF2B5EF4-FFF2-40B4-BE49-F238E27FC236}">
                <a16:creationId xmlns:a16="http://schemas.microsoft.com/office/drawing/2014/main" id="{453E1B01-2B2F-4EDD-A767-9C93BE4E43EB}"/>
              </a:ext>
            </a:extLst>
          </p:cNvPr>
          <p:cNvPicPr>
            <a:picLocks noChangeAspect="1"/>
          </p:cNvPicPr>
          <p:nvPr/>
        </p:nvPicPr>
        <p:blipFill>
          <a:blip r:embed="rId6"/>
          <a:stretch>
            <a:fillRect/>
          </a:stretch>
        </p:blipFill>
        <p:spPr>
          <a:xfrm>
            <a:off x="1532021" y="1681595"/>
            <a:ext cx="1588289" cy="1021043"/>
          </a:xfrm>
          <a:prstGeom prst="rect">
            <a:avLst/>
          </a:prstGeom>
        </p:spPr>
      </p:pic>
      <p:sp>
        <p:nvSpPr>
          <p:cNvPr id="15" name="TextBox 14">
            <a:extLst>
              <a:ext uri="{FF2B5EF4-FFF2-40B4-BE49-F238E27FC236}">
                <a16:creationId xmlns:a16="http://schemas.microsoft.com/office/drawing/2014/main" id="{DCCD25FC-E820-4DA1-BEB8-10336E7B86DE}"/>
              </a:ext>
            </a:extLst>
          </p:cNvPr>
          <p:cNvSpPr txBox="1"/>
          <p:nvPr/>
        </p:nvSpPr>
        <p:spPr>
          <a:xfrm flipH="1">
            <a:off x="7120270" y="1389118"/>
            <a:ext cx="55018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if</a:t>
            </a:r>
          </a:p>
        </p:txBody>
      </p:sp>
      <p:pic>
        <p:nvPicPr>
          <p:cNvPr id="17" name="Picture 16">
            <a:extLst>
              <a:ext uri="{FF2B5EF4-FFF2-40B4-BE49-F238E27FC236}">
                <a16:creationId xmlns:a16="http://schemas.microsoft.com/office/drawing/2014/main" id="{4A23EF76-583A-46A6-8B8D-AAC1C72D8A38}"/>
              </a:ext>
            </a:extLst>
          </p:cNvPr>
          <p:cNvPicPr>
            <a:picLocks noChangeAspect="1"/>
          </p:cNvPicPr>
          <p:nvPr/>
        </p:nvPicPr>
        <p:blipFill>
          <a:blip r:embed="rId7"/>
          <a:stretch>
            <a:fillRect/>
          </a:stretch>
        </p:blipFill>
        <p:spPr>
          <a:xfrm>
            <a:off x="8455632" y="449419"/>
            <a:ext cx="1771755" cy="673919"/>
          </a:xfrm>
          <a:prstGeom prst="rect">
            <a:avLst/>
          </a:prstGeom>
        </p:spPr>
      </p:pic>
      <p:sp>
        <p:nvSpPr>
          <p:cNvPr id="18" name="TextBox 17">
            <a:extLst>
              <a:ext uri="{FF2B5EF4-FFF2-40B4-BE49-F238E27FC236}">
                <a16:creationId xmlns:a16="http://schemas.microsoft.com/office/drawing/2014/main" id="{278B9401-ABF0-4545-A43E-D8D9D77C2F80}"/>
              </a:ext>
            </a:extLst>
          </p:cNvPr>
          <p:cNvSpPr txBox="1"/>
          <p:nvPr/>
        </p:nvSpPr>
        <p:spPr>
          <a:xfrm>
            <a:off x="318499" y="1952089"/>
            <a:ext cx="1109609" cy="707886"/>
          </a:xfrm>
          <a:prstGeom prst="rect">
            <a:avLst/>
          </a:prstGeom>
          <a:noFill/>
        </p:spPr>
        <p:txBody>
          <a:bodyPr wrap="square" rtlCol="0">
            <a:spAutoFit/>
          </a:bodyPr>
          <a:lstStyle/>
          <a:p>
            <a:r>
              <a:rPr lang="en-US" sz="2000" dirty="0"/>
              <a:t>Sample Mean</a:t>
            </a:r>
          </a:p>
        </p:txBody>
      </p:sp>
      <p:sp>
        <p:nvSpPr>
          <p:cNvPr id="19" name="Rectangle 18">
            <a:extLst>
              <a:ext uri="{FF2B5EF4-FFF2-40B4-BE49-F238E27FC236}">
                <a16:creationId xmlns:a16="http://schemas.microsoft.com/office/drawing/2014/main" id="{E0146285-6871-4EE3-9D77-57987B28170B}"/>
              </a:ext>
            </a:extLst>
          </p:cNvPr>
          <p:cNvSpPr/>
          <p:nvPr/>
        </p:nvSpPr>
        <p:spPr>
          <a:xfrm>
            <a:off x="238163" y="1756882"/>
            <a:ext cx="3121485" cy="1021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AA4E48-91DF-438A-A39A-ADE4C2FA2A81}"/>
              </a:ext>
            </a:extLst>
          </p:cNvPr>
          <p:cNvSpPr txBox="1"/>
          <p:nvPr/>
        </p:nvSpPr>
        <p:spPr>
          <a:xfrm>
            <a:off x="238163" y="3108254"/>
            <a:ext cx="11777318"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rgbClr val="FF0000"/>
                </a:solidFill>
              </a:rPr>
              <a:t>Sample mean is NOT population mean !</a:t>
            </a:r>
          </a:p>
          <a:p>
            <a:r>
              <a:rPr lang="en-US" sz="2000" dirty="0">
                <a:solidFill>
                  <a:schemeClr val="tx1">
                    <a:lumMod val="50000"/>
                    <a:lumOff val="50000"/>
                  </a:schemeClr>
                </a:solidFill>
              </a:rPr>
              <a:t>e.g., Voter exit polls are only a sample mean intended to representation of the overall population mean, but is not the population mean</a:t>
            </a:r>
          </a:p>
        </p:txBody>
      </p:sp>
      <p:pic>
        <p:nvPicPr>
          <p:cNvPr id="22" name="Picture 21">
            <a:extLst>
              <a:ext uri="{FF2B5EF4-FFF2-40B4-BE49-F238E27FC236}">
                <a16:creationId xmlns:a16="http://schemas.microsoft.com/office/drawing/2014/main" id="{B5466EB6-3636-45D1-A61B-7851CD44819B}"/>
              </a:ext>
            </a:extLst>
          </p:cNvPr>
          <p:cNvPicPr>
            <a:picLocks noChangeAspect="1"/>
          </p:cNvPicPr>
          <p:nvPr/>
        </p:nvPicPr>
        <p:blipFill>
          <a:blip r:embed="rId8"/>
          <a:stretch>
            <a:fillRect/>
          </a:stretch>
        </p:blipFill>
        <p:spPr>
          <a:xfrm>
            <a:off x="318499" y="4519407"/>
            <a:ext cx="10056638" cy="1031170"/>
          </a:xfrm>
          <a:prstGeom prst="rect">
            <a:avLst/>
          </a:prstGeom>
        </p:spPr>
      </p:pic>
      <p:sp>
        <p:nvSpPr>
          <p:cNvPr id="23" name="TextBox 22">
            <a:extLst>
              <a:ext uri="{FF2B5EF4-FFF2-40B4-BE49-F238E27FC236}">
                <a16:creationId xmlns:a16="http://schemas.microsoft.com/office/drawing/2014/main" id="{81A5DA03-0855-4003-9794-F5A8FCE9642F}"/>
              </a:ext>
            </a:extLst>
          </p:cNvPr>
          <p:cNvSpPr txBox="1"/>
          <p:nvPr/>
        </p:nvSpPr>
        <p:spPr>
          <a:xfrm>
            <a:off x="238163" y="4130212"/>
            <a:ext cx="1374880" cy="461665"/>
          </a:xfrm>
          <a:prstGeom prst="rect">
            <a:avLst/>
          </a:prstGeom>
          <a:noFill/>
        </p:spPr>
        <p:txBody>
          <a:bodyPr wrap="square" rtlCol="0">
            <a:spAutoFit/>
          </a:bodyPr>
          <a:lstStyle/>
          <a:p>
            <a:r>
              <a:rPr lang="en-US" sz="2400" dirty="0">
                <a:solidFill>
                  <a:srgbClr val="0070C0"/>
                </a:solidFill>
              </a:rPr>
              <a:t>Median</a:t>
            </a:r>
          </a:p>
        </p:txBody>
      </p:sp>
      <p:graphicFrame>
        <p:nvGraphicFramePr>
          <p:cNvPr id="24" name="Table 24">
            <a:extLst>
              <a:ext uri="{FF2B5EF4-FFF2-40B4-BE49-F238E27FC236}">
                <a16:creationId xmlns:a16="http://schemas.microsoft.com/office/drawing/2014/main" id="{4A903048-B620-41FD-A8BD-7DBF4FED89E4}"/>
              </a:ext>
            </a:extLst>
          </p:cNvPr>
          <p:cNvGraphicFramePr>
            <a:graphicFrameLocks noGrp="1"/>
          </p:cNvGraphicFramePr>
          <p:nvPr>
            <p:extLst>
              <p:ext uri="{D42A27DB-BD31-4B8C-83A1-F6EECF244321}">
                <p14:modId xmlns:p14="http://schemas.microsoft.com/office/powerpoint/2010/main" val="204303075"/>
              </p:ext>
            </p:extLst>
          </p:nvPr>
        </p:nvGraphicFramePr>
        <p:xfrm>
          <a:off x="3924728" y="4221037"/>
          <a:ext cx="3259580" cy="370840"/>
        </p:xfrm>
        <a:graphic>
          <a:graphicData uri="http://schemas.openxmlformats.org/drawingml/2006/table">
            <a:tbl>
              <a:tblPr firstRow="1" bandRow="1">
                <a:tableStyleId>{5940675A-B579-460E-94D1-54222C63F5DA}</a:tableStyleId>
              </a:tblPr>
              <a:tblGrid>
                <a:gridCol w="651916">
                  <a:extLst>
                    <a:ext uri="{9D8B030D-6E8A-4147-A177-3AD203B41FA5}">
                      <a16:colId xmlns:a16="http://schemas.microsoft.com/office/drawing/2014/main" val="781082943"/>
                    </a:ext>
                  </a:extLst>
                </a:gridCol>
                <a:gridCol w="651916">
                  <a:extLst>
                    <a:ext uri="{9D8B030D-6E8A-4147-A177-3AD203B41FA5}">
                      <a16:colId xmlns:a16="http://schemas.microsoft.com/office/drawing/2014/main" val="3885643565"/>
                    </a:ext>
                  </a:extLst>
                </a:gridCol>
                <a:gridCol w="651916">
                  <a:extLst>
                    <a:ext uri="{9D8B030D-6E8A-4147-A177-3AD203B41FA5}">
                      <a16:colId xmlns:a16="http://schemas.microsoft.com/office/drawing/2014/main" val="1218994014"/>
                    </a:ext>
                  </a:extLst>
                </a:gridCol>
                <a:gridCol w="651916">
                  <a:extLst>
                    <a:ext uri="{9D8B030D-6E8A-4147-A177-3AD203B41FA5}">
                      <a16:colId xmlns:a16="http://schemas.microsoft.com/office/drawing/2014/main" val="642611128"/>
                    </a:ext>
                  </a:extLst>
                </a:gridCol>
                <a:gridCol w="651916">
                  <a:extLst>
                    <a:ext uri="{9D8B030D-6E8A-4147-A177-3AD203B41FA5}">
                      <a16:colId xmlns:a16="http://schemas.microsoft.com/office/drawing/2014/main" val="3058619601"/>
                    </a:ext>
                  </a:extLst>
                </a:gridCol>
              </a:tblGrid>
              <a:tr h="370840">
                <a:tc>
                  <a:txBody>
                    <a:bodyPr/>
                    <a:lstStyle/>
                    <a:p>
                      <a:r>
                        <a:rPr lang="en-US" dirty="0"/>
                        <a:t>8</a:t>
                      </a:r>
                    </a:p>
                  </a:txBody>
                  <a:tcPr/>
                </a:tc>
                <a:tc>
                  <a:txBody>
                    <a:bodyPr/>
                    <a:lstStyle/>
                    <a:p>
                      <a:r>
                        <a:rPr lang="en-US" dirty="0"/>
                        <a:t>15</a:t>
                      </a:r>
                    </a:p>
                  </a:txBody>
                  <a:tcPr/>
                </a:tc>
                <a:tc>
                  <a:txBody>
                    <a:bodyPr/>
                    <a:lstStyle/>
                    <a:p>
                      <a:r>
                        <a:rPr lang="en-US" b="1" dirty="0">
                          <a:solidFill>
                            <a:srgbClr val="FF0000"/>
                          </a:solidFill>
                        </a:rPr>
                        <a:t>50</a:t>
                      </a:r>
                    </a:p>
                  </a:txBody>
                  <a:tcPr/>
                </a:tc>
                <a:tc>
                  <a:txBody>
                    <a:bodyPr/>
                    <a:lstStyle/>
                    <a:p>
                      <a:r>
                        <a:rPr lang="en-US" dirty="0"/>
                        <a:t>200</a:t>
                      </a:r>
                    </a:p>
                  </a:txBody>
                  <a:tcPr/>
                </a:tc>
                <a:tc>
                  <a:txBody>
                    <a:bodyPr/>
                    <a:lstStyle/>
                    <a:p>
                      <a:r>
                        <a:rPr lang="en-US" dirty="0"/>
                        <a:t>1000</a:t>
                      </a:r>
                    </a:p>
                  </a:txBody>
                  <a:tcPr/>
                </a:tc>
                <a:extLst>
                  <a:ext uri="{0D108BD9-81ED-4DB2-BD59-A6C34878D82A}">
                    <a16:rowId xmlns:a16="http://schemas.microsoft.com/office/drawing/2014/main" val="1943303425"/>
                  </a:ext>
                </a:extLst>
              </a:tr>
            </a:tbl>
          </a:graphicData>
        </a:graphic>
      </p:graphicFrame>
      <p:graphicFrame>
        <p:nvGraphicFramePr>
          <p:cNvPr id="25" name="Table 25">
            <a:extLst>
              <a:ext uri="{FF2B5EF4-FFF2-40B4-BE49-F238E27FC236}">
                <a16:creationId xmlns:a16="http://schemas.microsoft.com/office/drawing/2014/main" id="{39E62266-855C-46C2-AFB6-7B9C12187DDA}"/>
              </a:ext>
            </a:extLst>
          </p:cNvPr>
          <p:cNvGraphicFramePr>
            <a:graphicFrameLocks noGrp="1"/>
          </p:cNvGraphicFramePr>
          <p:nvPr>
            <p:extLst>
              <p:ext uri="{D42A27DB-BD31-4B8C-83A1-F6EECF244321}">
                <p14:modId xmlns:p14="http://schemas.microsoft.com/office/powerpoint/2010/main" val="1693736726"/>
              </p:ext>
            </p:extLst>
          </p:nvPr>
        </p:nvGraphicFramePr>
        <p:xfrm>
          <a:off x="8044645" y="4221037"/>
          <a:ext cx="3970836" cy="370840"/>
        </p:xfrm>
        <a:graphic>
          <a:graphicData uri="http://schemas.openxmlformats.org/drawingml/2006/table">
            <a:tbl>
              <a:tblPr firstRow="1" bandRow="1">
                <a:tableStyleId>{5940675A-B579-460E-94D1-54222C63F5DA}</a:tableStyleId>
              </a:tblPr>
              <a:tblGrid>
                <a:gridCol w="661806">
                  <a:extLst>
                    <a:ext uri="{9D8B030D-6E8A-4147-A177-3AD203B41FA5}">
                      <a16:colId xmlns:a16="http://schemas.microsoft.com/office/drawing/2014/main" val="3820276732"/>
                    </a:ext>
                  </a:extLst>
                </a:gridCol>
                <a:gridCol w="661806">
                  <a:extLst>
                    <a:ext uri="{9D8B030D-6E8A-4147-A177-3AD203B41FA5}">
                      <a16:colId xmlns:a16="http://schemas.microsoft.com/office/drawing/2014/main" val="874728600"/>
                    </a:ext>
                  </a:extLst>
                </a:gridCol>
                <a:gridCol w="661806">
                  <a:extLst>
                    <a:ext uri="{9D8B030D-6E8A-4147-A177-3AD203B41FA5}">
                      <a16:colId xmlns:a16="http://schemas.microsoft.com/office/drawing/2014/main" val="2083985886"/>
                    </a:ext>
                  </a:extLst>
                </a:gridCol>
                <a:gridCol w="661806">
                  <a:extLst>
                    <a:ext uri="{9D8B030D-6E8A-4147-A177-3AD203B41FA5}">
                      <a16:colId xmlns:a16="http://schemas.microsoft.com/office/drawing/2014/main" val="53353347"/>
                    </a:ext>
                  </a:extLst>
                </a:gridCol>
                <a:gridCol w="661806">
                  <a:extLst>
                    <a:ext uri="{9D8B030D-6E8A-4147-A177-3AD203B41FA5}">
                      <a16:colId xmlns:a16="http://schemas.microsoft.com/office/drawing/2014/main" val="2487291637"/>
                    </a:ext>
                  </a:extLst>
                </a:gridCol>
                <a:gridCol w="661806">
                  <a:extLst>
                    <a:ext uri="{9D8B030D-6E8A-4147-A177-3AD203B41FA5}">
                      <a16:colId xmlns:a16="http://schemas.microsoft.com/office/drawing/2014/main" val="2249688682"/>
                    </a:ext>
                  </a:extLst>
                </a:gridCol>
              </a:tblGrid>
              <a:tr h="370840">
                <a:tc>
                  <a:txBody>
                    <a:bodyPr/>
                    <a:lstStyle/>
                    <a:p>
                      <a:r>
                        <a:rPr lang="en-US" dirty="0"/>
                        <a:t>1</a:t>
                      </a:r>
                    </a:p>
                  </a:txBody>
                  <a:tcPr/>
                </a:tc>
                <a:tc>
                  <a:txBody>
                    <a:bodyPr/>
                    <a:lstStyle/>
                    <a:p>
                      <a:r>
                        <a:rPr lang="en-US" dirty="0"/>
                        <a:t>3</a:t>
                      </a:r>
                    </a:p>
                  </a:txBody>
                  <a:tcPr/>
                </a:tc>
                <a:tc>
                  <a:txBody>
                    <a:bodyPr/>
                    <a:lstStyle/>
                    <a:p>
                      <a:r>
                        <a:rPr lang="en-US" b="1" dirty="0">
                          <a:solidFill>
                            <a:srgbClr val="FF0000"/>
                          </a:solidFill>
                        </a:rPr>
                        <a:t>25</a:t>
                      </a:r>
                    </a:p>
                  </a:txBody>
                  <a:tcPr/>
                </a:tc>
                <a:tc>
                  <a:txBody>
                    <a:bodyPr/>
                    <a:lstStyle/>
                    <a:p>
                      <a:r>
                        <a:rPr lang="en-US" b="1" dirty="0">
                          <a:solidFill>
                            <a:srgbClr val="FF0000"/>
                          </a:solidFill>
                        </a:rPr>
                        <a:t>175</a:t>
                      </a:r>
                    </a:p>
                  </a:txBody>
                  <a:tcPr/>
                </a:tc>
                <a:tc>
                  <a:txBody>
                    <a:bodyPr/>
                    <a:lstStyle/>
                    <a:p>
                      <a:r>
                        <a:rPr lang="en-US" dirty="0"/>
                        <a:t>880</a:t>
                      </a:r>
                    </a:p>
                  </a:txBody>
                  <a:tcPr/>
                </a:tc>
                <a:tc>
                  <a:txBody>
                    <a:bodyPr/>
                    <a:lstStyle/>
                    <a:p>
                      <a:r>
                        <a:rPr lang="en-US" dirty="0"/>
                        <a:t>9999</a:t>
                      </a:r>
                    </a:p>
                  </a:txBody>
                  <a:tcPr/>
                </a:tc>
                <a:extLst>
                  <a:ext uri="{0D108BD9-81ED-4DB2-BD59-A6C34878D82A}">
                    <a16:rowId xmlns:a16="http://schemas.microsoft.com/office/drawing/2014/main" val="1173336093"/>
                  </a:ext>
                </a:extLst>
              </a:tr>
            </a:tbl>
          </a:graphicData>
        </a:graphic>
      </p:graphicFrame>
      <p:sp>
        <p:nvSpPr>
          <p:cNvPr id="26" name="TextBox 25">
            <a:extLst>
              <a:ext uri="{FF2B5EF4-FFF2-40B4-BE49-F238E27FC236}">
                <a16:creationId xmlns:a16="http://schemas.microsoft.com/office/drawing/2014/main" id="{C31E0996-91D0-434E-870F-7B498EBDAD97}"/>
              </a:ext>
            </a:extLst>
          </p:cNvPr>
          <p:cNvSpPr txBox="1"/>
          <p:nvPr/>
        </p:nvSpPr>
        <p:spPr>
          <a:xfrm>
            <a:off x="8633465" y="3757733"/>
            <a:ext cx="2780041" cy="369332"/>
          </a:xfrm>
          <a:prstGeom prst="rect">
            <a:avLst/>
          </a:prstGeom>
          <a:noFill/>
        </p:spPr>
        <p:txBody>
          <a:bodyPr wrap="square" rtlCol="0">
            <a:spAutoFit/>
          </a:bodyPr>
          <a:lstStyle/>
          <a:p>
            <a:r>
              <a:rPr lang="en-US" dirty="0"/>
              <a:t>Median = (25+175)/2 = 100</a:t>
            </a:r>
          </a:p>
        </p:txBody>
      </p:sp>
      <p:cxnSp>
        <p:nvCxnSpPr>
          <p:cNvPr id="28" name="Straight Arrow Connector 27">
            <a:extLst>
              <a:ext uri="{FF2B5EF4-FFF2-40B4-BE49-F238E27FC236}">
                <a16:creationId xmlns:a16="http://schemas.microsoft.com/office/drawing/2014/main" id="{69E6CFDE-0A87-4A4E-A678-CB587834779F}"/>
              </a:ext>
            </a:extLst>
          </p:cNvPr>
          <p:cNvCxnSpPr>
            <a:cxnSpLocks/>
          </p:cNvCxnSpPr>
          <p:nvPr/>
        </p:nvCxnSpPr>
        <p:spPr>
          <a:xfrm flipV="1">
            <a:off x="9611360" y="4069054"/>
            <a:ext cx="121920" cy="1519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7FD7DAD3-ADB6-44F5-AF74-E94E066E95B7}"/>
              </a:ext>
            </a:extLst>
          </p:cNvPr>
          <p:cNvCxnSpPr>
            <a:cxnSpLocks/>
          </p:cNvCxnSpPr>
          <p:nvPr/>
        </p:nvCxnSpPr>
        <p:spPr>
          <a:xfrm flipH="1" flipV="1">
            <a:off x="10227387" y="4069054"/>
            <a:ext cx="147751" cy="1519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75A57F72-7824-454E-945F-0E2C998B29BA}"/>
              </a:ext>
            </a:extLst>
          </p:cNvPr>
          <p:cNvSpPr txBox="1"/>
          <p:nvPr/>
        </p:nvSpPr>
        <p:spPr>
          <a:xfrm>
            <a:off x="5033081" y="3754585"/>
            <a:ext cx="1158240" cy="369332"/>
          </a:xfrm>
          <a:prstGeom prst="rect">
            <a:avLst/>
          </a:prstGeom>
          <a:noFill/>
        </p:spPr>
        <p:txBody>
          <a:bodyPr wrap="square" rtlCol="0">
            <a:spAutoFit/>
          </a:bodyPr>
          <a:lstStyle/>
          <a:p>
            <a:r>
              <a:rPr lang="en-US" dirty="0"/>
              <a:t>Median</a:t>
            </a:r>
          </a:p>
        </p:txBody>
      </p:sp>
      <p:cxnSp>
        <p:nvCxnSpPr>
          <p:cNvPr id="35" name="Straight Arrow Connector 34">
            <a:extLst>
              <a:ext uri="{FF2B5EF4-FFF2-40B4-BE49-F238E27FC236}">
                <a16:creationId xmlns:a16="http://schemas.microsoft.com/office/drawing/2014/main" id="{4E23FEA4-95BB-4E5D-985D-B23BA18E4CFB}"/>
              </a:ext>
            </a:extLst>
          </p:cNvPr>
          <p:cNvCxnSpPr/>
          <p:nvPr/>
        </p:nvCxnSpPr>
        <p:spPr>
          <a:xfrm>
            <a:off x="5435600" y="4028414"/>
            <a:ext cx="0" cy="2919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1AD53520-1573-4498-823A-7DCE1E4FCED7}"/>
              </a:ext>
            </a:extLst>
          </p:cNvPr>
          <p:cNvPicPr>
            <a:picLocks noChangeAspect="1"/>
          </p:cNvPicPr>
          <p:nvPr/>
        </p:nvPicPr>
        <p:blipFill>
          <a:blip r:embed="rId9"/>
          <a:stretch>
            <a:fillRect/>
          </a:stretch>
        </p:blipFill>
        <p:spPr>
          <a:xfrm>
            <a:off x="3120310" y="5543367"/>
            <a:ext cx="8992855" cy="1314633"/>
          </a:xfrm>
          <a:prstGeom prst="rect">
            <a:avLst/>
          </a:prstGeom>
        </p:spPr>
      </p:pic>
      <p:sp>
        <p:nvSpPr>
          <p:cNvPr id="38" name="TextBox 37">
            <a:extLst>
              <a:ext uri="{FF2B5EF4-FFF2-40B4-BE49-F238E27FC236}">
                <a16:creationId xmlns:a16="http://schemas.microsoft.com/office/drawing/2014/main" id="{1AE98295-7CC5-47FB-9EF8-D158978E0D35}"/>
              </a:ext>
            </a:extLst>
          </p:cNvPr>
          <p:cNvSpPr txBox="1"/>
          <p:nvPr/>
        </p:nvSpPr>
        <p:spPr>
          <a:xfrm>
            <a:off x="242655" y="5739018"/>
            <a:ext cx="1374880" cy="461665"/>
          </a:xfrm>
          <a:prstGeom prst="rect">
            <a:avLst/>
          </a:prstGeom>
          <a:noFill/>
        </p:spPr>
        <p:txBody>
          <a:bodyPr wrap="square" rtlCol="0">
            <a:spAutoFit/>
          </a:bodyPr>
          <a:lstStyle/>
          <a:p>
            <a:r>
              <a:rPr lang="en-US" sz="2400" dirty="0">
                <a:solidFill>
                  <a:srgbClr val="0070C0"/>
                </a:solidFill>
              </a:rPr>
              <a:t>Mode</a:t>
            </a:r>
          </a:p>
        </p:txBody>
      </p:sp>
      <p:sp>
        <p:nvSpPr>
          <p:cNvPr id="39" name="TextBox 38">
            <a:extLst>
              <a:ext uri="{FF2B5EF4-FFF2-40B4-BE49-F238E27FC236}">
                <a16:creationId xmlns:a16="http://schemas.microsoft.com/office/drawing/2014/main" id="{B47A1DD0-CFBB-4D8F-A4D3-1B7E2DE355D9}"/>
              </a:ext>
            </a:extLst>
          </p:cNvPr>
          <p:cNvSpPr txBox="1"/>
          <p:nvPr/>
        </p:nvSpPr>
        <p:spPr>
          <a:xfrm>
            <a:off x="256941" y="6124127"/>
            <a:ext cx="255016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Most Frequent Value(s)</a:t>
            </a:r>
          </a:p>
        </p:txBody>
      </p:sp>
    </p:spTree>
    <p:extLst>
      <p:ext uri="{BB962C8B-B14F-4D97-AF65-F5344CB8AC3E}">
        <p14:creationId xmlns:p14="http://schemas.microsoft.com/office/powerpoint/2010/main" val="1335964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CF42-8E0E-4A7C-9B68-02D2A3A6B5A0}"/>
              </a:ext>
            </a:extLst>
          </p:cNvPr>
          <p:cNvSpPr>
            <a:spLocks noGrp="1"/>
          </p:cNvSpPr>
          <p:nvPr>
            <p:ph type="title"/>
          </p:nvPr>
        </p:nvSpPr>
        <p:spPr/>
        <p:txBody>
          <a:bodyPr>
            <a:normAutofit fontScale="90000"/>
          </a:bodyPr>
          <a:lstStyle/>
          <a:p>
            <a:r>
              <a:rPr lang="en-US" dirty="0"/>
              <a:t>Interval Estimate (Confidence Interval) for population mean</a:t>
            </a:r>
          </a:p>
        </p:txBody>
      </p:sp>
      <p:sp>
        <p:nvSpPr>
          <p:cNvPr id="3" name="Text Placeholder 2">
            <a:extLst>
              <a:ext uri="{FF2B5EF4-FFF2-40B4-BE49-F238E27FC236}">
                <a16:creationId xmlns:a16="http://schemas.microsoft.com/office/drawing/2014/main" id="{8D42D36D-A010-41A0-A64E-92FC04C202B4}"/>
              </a:ext>
            </a:extLst>
          </p:cNvPr>
          <p:cNvSpPr>
            <a:spLocks noGrp="1"/>
          </p:cNvSpPr>
          <p:nvPr>
            <p:ph type="body" idx="1"/>
          </p:nvPr>
        </p:nvSpPr>
        <p:spPr/>
        <p:txBody>
          <a:bodyPr>
            <a:normAutofit fontScale="92500"/>
          </a:bodyPr>
          <a:lstStyle/>
          <a:p>
            <a:r>
              <a:rPr lang="en-US" dirty="0"/>
              <a:t>If we do sampling multiple times, each time the sample mean maybe different. This tells that the sample mean is a random var and 95% times actual population mean will lie within 1.96*</a:t>
            </a:r>
            <a:r>
              <a:rPr lang="en-US" dirty="0" err="1"/>
              <a:t>Stdev</a:t>
            </a:r>
            <a:r>
              <a:rPr lang="en-US" dirty="0"/>
              <a:t> of sample mean.</a:t>
            </a:r>
          </a:p>
        </p:txBody>
      </p:sp>
      <p:sp>
        <p:nvSpPr>
          <p:cNvPr id="4" name="Text Placeholder 3">
            <a:extLst>
              <a:ext uri="{FF2B5EF4-FFF2-40B4-BE49-F238E27FC236}">
                <a16:creationId xmlns:a16="http://schemas.microsoft.com/office/drawing/2014/main" id="{F913C610-73B0-4452-B15C-930CD74BF96D}"/>
              </a:ext>
            </a:extLst>
          </p:cNvPr>
          <p:cNvSpPr>
            <a:spLocks noGrp="1"/>
          </p:cNvSpPr>
          <p:nvPr>
            <p:ph type="body" sz="quarter" idx="13"/>
          </p:nvPr>
        </p:nvSpPr>
        <p:spPr/>
        <p:txBody>
          <a:bodyPr/>
          <a:lstStyle/>
          <a:p>
            <a:r>
              <a:rPr lang="en-US" dirty="0"/>
              <a:t>4.1</a:t>
            </a:r>
          </a:p>
        </p:txBody>
      </p:sp>
      <p:pic>
        <p:nvPicPr>
          <p:cNvPr id="17" name="Picture 16">
            <a:extLst>
              <a:ext uri="{FF2B5EF4-FFF2-40B4-BE49-F238E27FC236}">
                <a16:creationId xmlns:a16="http://schemas.microsoft.com/office/drawing/2014/main" id="{9882432F-E192-4217-8E82-4F50D7B68D33}"/>
              </a:ext>
            </a:extLst>
          </p:cNvPr>
          <p:cNvPicPr>
            <a:picLocks noChangeAspect="1"/>
          </p:cNvPicPr>
          <p:nvPr/>
        </p:nvPicPr>
        <p:blipFill>
          <a:blip r:embed="rId2"/>
          <a:stretch>
            <a:fillRect/>
          </a:stretch>
        </p:blipFill>
        <p:spPr>
          <a:xfrm>
            <a:off x="1042561" y="2882607"/>
            <a:ext cx="6116139" cy="3721686"/>
          </a:xfrm>
          <a:prstGeom prst="rect">
            <a:avLst/>
          </a:prstGeom>
        </p:spPr>
      </p:pic>
      <p:graphicFrame>
        <p:nvGraphicFramePr>
          <p:cNvPr id="5" name="Table 5">
            <a:extLst>
              <a:ext uri="{FF2B5EF4-FFF2-40B4-BE49-F238E27FC236}">
                <a16:creationId xmlns:a16="http://schemas.microsoft.com/office/drawing/2014/main" id="{8A3BB20B-FCCF-4778-729D-459A662BEE70}"/>
              </a:ext>
            </a:extLst>
          </p:cNvPr>
          <p:cNvGraphicFramePr>
            <a:graphicFrameLocks noGrp="1"/>
          </p:cNvGraphicFramePr>
          <p:nvPr>
            <p:extLst>
              <p:ext uri="{D42A27DB-BD31-4B8C-83A1-F6EECF244321}">
                <p14:modId xmlns:p14="http://schemas.microsoft.com/office/powerpoint/2010/main" val="246069303"/>
              </p:ext>
            </p:extLst>
          </p:nvPr>
        </p:nvGraphicFramePr>
        <p:xfrm>
          <a:off x="314251" y="1376225"/>
          <a:ext cx="3268920" cy="370840"/>
        </p:xfrm>
        <a:graphic>
          <a:graphicData uri="http://schemas.openxmlformats.org/drawingml/2006/table">
            <a:tbl>
              <a:tblPr firstRow="1" bandRow="1">
                <a:tableStyleId>{5C22544A-7EE6-4342-B048-85BDC9FD1C3A}</a:tableStyleId>
              </a:tblPr>
              <a:tblGrid>
                <a:gridCol w="653784">
                  <a:extLst>
                    <a:ext uri="{9D8B030D-6E8A-4147-A177-3AD203B41FA5}">
                      <a16:colId xmlns:a16="http://schemas.microsoft.com/office/drawing/2014/main" val="3664628272"/>
                    </a:ext>
                  </a:extLst>
                </a:gridCol>
                <a:gridCol w="653784">
                  <a:extLst>
                    <a:ext uri="{9D8B030D-6E8A-4147-A177-3AD203B41FA5}">
                      <a16:colId xmlns:a16="http://schemas.microsoft.com/office/drawing/2014/main" val="87815410"/>
                    </a:ext>
                  </a:extLst>
                </a:gridCol>
                <a:gridCol w="653784">
                  <a:extLst>
                    <a:ext uri="{9D8B030D-6E8A-4147-A177-3AD203B41FA5}">
                      <a16:colId xmlns:a16="http://schemas.microsoft.com/office/drawing/2014/main" val="3446009005"/>
                    </a:ext>
                  </a:extLst>
                </a:gridCol>
                <a:gridCol w="653784">
                  <a:extLst>
                    <a:ext uri="{9D8B030D-6E8A-4147-A177-3AD203B41FA5}">
                      <a16:colId xmlns:a16="http://schemas.microsoft.com/office/drawing/2014/main" val="1826921705"/>
                    </a:ext>
                  </a:extLst>
                </a:gridCol>
                <a:gridCol w="653784">
                  <a:extLst>
                    <a:ext uri="{9D8B030D-6E8A-4147-A177-3AD203B41FA5}">
                      <a16:colId xmlns:a16="http://schemas.microsoft.com/office/drawing/2014/main" val="524710182"/>
                    </a:ext>
                  </a:extLst>
                </a:gridCol>
              </a:tblGrid>
              <a:tr h="370840">
                <a:tc>
                  <a:txBody>
                    <a:bodyPr/>
                    <a:lstStyle/>
                    <a:p>
                      <a:r>
                        <a:rPr lang="en-US" dirty="0"/>
                        <a:t>X_1</a:t>
                      </a:r>
                    </a:p>
                  </a:txBody>
                  <a:tcPr/>
                </a:tc>
                <a:tc>
                  <a:txBody>
                    <a:bodyPr/>
                    <a:lstStyle/>
                    <a:p>
                      <a:r>
                        <a:rPr lang="en-US" dirty="0"/>
                        <a:t>X_2</a:t>
                      </a:r>
                    </a:p>
                  </a:txBody>
                  <a:tcPr/>
                </a:tc>
                <a:tc>
                  <a:txBody>
                    <a:bodyPr/>
                    <a:lstStyle/>
                    <a:p>
                      <a:r>
                        <a:rPr lang="en-US" dirty="0"/>
                        <a:t>X_2</a:t>
                      </a:r>
                    </a:p>
                  </a:txBody>
                  <a:tcPr/>
                </a:tc>
                <a:tc>
                  <a:txBody>
                    <a:bodyPr/>
                    <a:lstStyle/>
                    <a:p>
                      <a:r>
                        <a:rPr lang="en-US" dirty="0"/>
                        <a:t>…..</a:t>
                      </a:r>
                    </a:p>
                  </a:txBody>
                  <a:tcPr/>
                </a:tc>
                <a:tc>
                  <a:txBody>
                    <a:bodyPr/>
                    <a:lstStyle/>
                    <a:p>
                      <a:r>
                        <a:rPr lang="en-US" dirty="0" err="1"/>
                        <a:t>X_n</a:t>
                      </a:r>
                      <a:endParaRPr lang="en-US" dirty="0"/>
                    </a:p>
                  </a:txBody>
                  <a:tcPr/>
                </a:tc>
                <a:extLst>
                  <a:ext uri="{0D108BD9-81ED-4DB2-BD59-A6C34878D82A}">
                    <a16:rowId xmlns:a16="http://schemas.microsoft.com/office/drawing/2014/main" val="3743336881"/>
                  </a:ext>
                </a:extLst>
              </a:tr>
            </a:tbl>
          </a:graphicData>
        </a:graphic>
      </p:graphicFrame>
      <p:graphicFrame>
        <p:nvGraphicFramePr>
          <p:cNvPr id="6" name="Table 5">
            <a:extLst>
              <a:ext uri="{FF2B5EF4-FFF2-40B4-BE49-F238E27FC236}">
                <a16:creationId xmlns:a16="http://schemas.microsoft.com/office/drawing/2014/main" id="{B7164BCF-8ECC-BE18-FE84-B224A3488AAA}"/>
              </a:ext>
            </a:extLst>
          </p:cNvPr>
          <p:cNvGraphicFramePr>
            <a:graphicFrameLocks noGrp="1"/>
          </p:cNvGraphicFramePr>
          <p:nvPr>
            <p:extLst>
              <p:ext uri="{D42A27DB-BD31-4B8C-83A1-F6EECF244321}">
                <p14:modId xmlns:p14="http://schemas.microsoft.com/office/powerpoint/2010/main" val="3121088082"/>
              </p:ext>
            </p:extLst>
          </p:nvPr>
        </p:nvGraphicFramePr>
        <p:xfrm>
          <a:off x="4581459" y="1376225"/>
          <a:ext cx="3268920" cy="370840"/>
        </p:xfrm>
        <a:graphic>
          <a:graphicData uri="http://schemas.openxmlformats.org/drawingml/2006/table">
            <a:tbl>
              <a:tblPr firstRow="1" bandRow="1">
                <a:tableStyleId>{5C22544A-7EE6-4342-B048-85BDC9FD1C3A}</a:tableStyleId>
              </a:tblPr>
              <a:tblGrid>
                <a:gridCol w="653784">
                  <a:extLst>
                    <a:ext uri="{9D8B030D-6E8A-4147-A177-3AD203B41FA5}">
                      <a16:colId xmlns:a16="http://schemas.microsoft.com/office/drawing/2014/main" val="3664628272"/>
                    </a:ext>
                  </a:extLst>
                </a:gridCol>
                <a:gridCol w="653784">
                  <a:extLst>
                    <a:ext uri="{9D8B030D-6E8A-4147-A177-3AD203B41FA5}">
                      <a16:colId xmlns:a16="http://schemas.microsoft.com/office/drawing/2014/main" val="87815410"/>
                    </a:ext>
                  </a:extLst>
                </a:gridCol>
                <a:gridCol w="653784">
                  <a:extLst>
                    <a:ext uri="{9D8B030D-6E8A-4147-A177-3AD203B41FA5}">
                      <a16:colId xmlns:a16="http://schemas.microsoft.com/office/drawing/2014/main" val="3446009005"/>
                    </a:ext>
                  </a:extLst>
                </a:gridCol>
                <a:gridCol w="653784">
                  <a:extLst>
                    <a:ext uri="{9D8B030D-6E8A-4147-A177-3AD203B41FA5}">
                      <a16:colId xmlns:a16="http://schemas.microsoft.com/office/drawing/2014/main" val="1826921705"/>
                    </a:ext>
                  </a:extLst>
                </a:gridCol>
                <a:gridCol w="653784">
                  <a:extLst>
                    <a:ext uri="{9D8B030D-6E8A-4147-A177-3AD203B41FA5}">
                      <a16:colId xmlns:a16="http://schemas.microsoft.com/office/drawing/2014/main" val="524710182"/>
                    </a:ext>
                  </a:extLst>
                </a:gridCol>
              </a:tblGrid>
              <a:tr h="370840">
                <a:tc>
                  <a:txBody>
                    <a:bodyPr/>
                    <a:lstStyle/>
                    <a:p>
                      <a:r>
                        <a:rPr lang="en-US" dirty="0"/>
                        <a:t>X_1</a:t>
                      </a:r>
                    </a:p>
                  </a:txBody>
                  <a:tcPr/>
                </a:tc>
                <a:tc>
                  <a:txBody>
                    <a:bodyPr/>
                    <a:lstStyle/>
                    <a:p>
                      <a:r>
                        <a:rPr lang="en-US" dirty="0"/>
                        <a:t>X_2</a:t>
                      </a:r>
                    </a:p>
                  </a:txBody>
                  <a:tcPr/>
                </a:tc>
                <a:tc>
                  <a:txBody>
                    <a:bodyPr/>
                    <a:lstStyle/>
                    <a:p>
                      <a:r>
                        <a:rPr lang="en-US" dirty="0"/>
                        <a:t>X_2</a:t>
                      </a:r>
                    </a:p>
                  </a:txBody>
                  <a:tcPr/>
                </a:tc>
                <a:tc>
                  <a:txBody>
                    <a:bodyPr/>
                    <a:lstStyle/>
                    <a:p>
                      <a:r>
                        <a:rPr lang="en-US" dirty="0"/>
                        <a:t>…..</a:t>
                      </a:r>
                    </a:p>
                  </a:txBody>
                  <a:tcPr/>
                </a:tc>
                <a:tc>
                  <a:txBody>
                    <a:bodyPr/>
                    <a:lstStyle/>
                    <a:p>
                      <a:r>
                        <a:rPr lang="en-US" dirty="0" err="1"/>
                        <a:t>X_n</a:t>
                      </a:r>
                      <a:endParaRPr lang="en-US" dirty="0"/>
                    </a:p>
                  </a:txBody>
                  <a:tcPr/>
                </a:tc>
                <a:extLst>
                  <a:ext uri="{0D108BD9-81ED-4DB2-BD59-A6C34878D82A}">
                    <a16:rowId xmlns:a16="http://schemas.microsoft.com/office/drawing/2014/main" val="3743336881"/>
                  </a:ext>
                </a:extLst>
              </a:tr>
            </a:tbl>
          </a:graphicData>
        </a:graphic>
      </p:graphicFrame>
      <p:graphicFrame>
        <p:nvGraphicFramePr>
          <p:cNvPr id="7" name="Table 6">
            <a:extLst>
              <a:ext uri="{FF2B5EF4-FFF2-40B4-BE49-F238E27FC236}">
                <a16:creationId xmlns:a16="http://schemas.microsoft.com/office/drawing/2014/main" id="{1B4DDED9-0308-F162-4C95-E00975F5EDDE}"/>
              </a:ext>
            </a:extLst>
          </p:cNvPr>
          <p:cNvGraphicFramePr>
            <a:graphicFrameLocks noGrp="1"/>
          </p:cNvGraphicFramePr>
          <p:nvPr>
            <p:extLst>
              <p:ext uri="{D42A27DB-BD31-4B8C-83A1-F6EECF244321}">
                <p14:modId xmlns:p14="http://schemas.microsoft.com/office/powerpoint/2010/main" val="677582887"/>
              </p:ext>
            </p:extLst>
          </p:nvPr>
        </p:nvGraphicFramePr>
        <p:xfrm>
          <a:off x="8752958" y="1376225"/>
          <a:ext cx="3268920" cy="370840"/>
        </p:xfrm>
        <a:graphic>
          <a:graphicData uri="http://schemas.openxmlformats.org/drawingml/2006/table">
            <a:tbl>
              <a:tblPr firstRow="1" bandRow="1">
                <a:tableStyleId>{5C22544A-7EE6-4342-B048-85BDC9FD1C3A}</a:tableStyleId>
              </a:tblPr>
              <a:tblGrid>
                <a:gridCol w="653784">
                  <a:extLst>
                    <a:ext uri="{9D8B030D-6E8A-4147-A177-3AD203B41FA5}">
                      <a16:colId xmlns:a16="http://schemas.microsoft.com/office/drawing/2014/main" val="3664628272"/>
                    </a:ext>
                  </a:extLst>
                </a:gridCol>
                <a:gridCol w="653784">
                  <a:extLst>
                    <a:ext uri="{9D8B030D-6E8A-4147-A177-3AD203B41FA5}">
                      <a16:colId xmlns:a16="http://schemas.microsoft.com/office/drawing/2014/main" val="87815410"/>
                    </a:ext>
                  </a:extLst>
                </a:gridCol>
                <a:gridCol w="653784">
                  <a:extLst>
                    <a:ext uri="{9D8B030D-6E8A-4147-A177-3AD203B41FA5}">
                      <a16:colId xmlns:a16="http://schemas.microsoft.com/office/drawing/2014/main" val="3446009005"/>
                    </a:ext>
                  </a:extLst>
                </a:gridCol>
                <a:gridCol w="653784">
                  <a:extLst>
                    <a:ext uri="{9D8B030D-6E8A-4147-A177-3AD203B41FA5}">
                      <a16:colId xmlns:a16="http://schemas.microsoft.com/office/drawing/2014/main" val="1826921705"/>
                    </a:ext>
                  </a:extLst>
                </a:gridCol>
                <a:gridCol w="653784">
                  <a:extLst>
                    <a:ext uri="{9D8B030D-6E8A-4147-A177-3AD203B41FA5}">
                      <a16:colId xmlns:a16="http://schemas.microsoft.com/office/drawing/2014/main" val="524710182"/>
                    </a:ext>
                  </a:extLst>
                </a:gridCol>
              </a:tblGrid>
              <a:tr h="370840">
                <a:tc>
                  <a:txBody>
                    <a:bodyPr/>
                    <a:lstStyle/>
                    <a:p>
                      <a:r>
                        <a:rPr lang="en-US" dirty="0"/>
                        <a:t>X_1</a:t>
                      </a:r>
                    </a:p>
                  </a:txBody>
                  <a:tcPr/>
                </a:tc>
                <a:tc>
                  <a:txBody>
                    <a:bodyPr/>
                    <a:lstStyle/>
                    <a:p>
                      <a:r>
                        <a:rPr lang="en-US" dirty="0"/>
                        <a:t>X_2</a:t>
                      </a:r>
                    </a:p>
                  </a:txBody>
                  <a:tcPr/>
                </a:tc>
                <a:tc>
                  <a:txBody>
                    <a:bodyPr/>
                    <a:lstStyle/>
                    <a:p>
                      <a:r>
                        <a:rPr lang="en-US" dirty="0"/>
                        <a:t>X_2</a:t>
                      </a:r>
                    </a:p>
                  </a:txBody>
                  <a:tcPr/>
                </a:tc>
                <a:tc>
                  <a:txBody>
                    <a:bodyPr/>
                    <a:lstStyle/>
                    <a:p>
                      <a:r>
                        <a:rPr lang="en-US" dirty="0"/>
                        <a:t>…..</a:t>
                      </a:r>
                    </a:p>
                  </a:txBody>
                  <a:tcPr/>
                </a:tc>
                <a:tc>
                  <a:txBody>
                    <a:bodyPr/>
                    <a:lstStyle/>
                    <a:p>
                      <a:r>
                        <a:rPr lang="en-US" dirty="0" err="1"/>
                        <a:t>X_n</a:t>
                      </a:r>
                      <a:endParaRPr lang="en-US" dirty="0"/>
                    </a:p>
                  </a:txBody>
                  <a:tcPr/>
                </a:tc>
                <a:extLst>
                  <a:ext uri="{0D108BD9-81ED-4DB2-BD59-A6C34878D82A}">
                    <a16:rowId xmlns:a16="http://schemas.microsoft.com/office/drawing/2014/main" val="3743336881"/>
                  </a:ext>
                </a:extLst>
              </a:tr>
            </a:tbl>
          </a:graphicData>
        </a:graphic>
      </p:graphicFrame>
      <p:sp>
        <p:nvSpPr>
          <p:cNvPr id="8" name="TextBox 7">
            <a:extLst>
              <a:ext uri="{FF2B5EF4-FFF2-40B4-BE49-F238E27FC236}">
                <a16:creationId xmlns:a16="http://schemas.microsoft.com/office/drawing/2014/main" id="{46B2EA73-0441-51BD-3580-D7FA72170247}"/>
              </a:ext>
            </a:extLst>
          </p:cNvPr>
          <p:cNvSpPr txBox="1"/>
          <p:nvPr/>
        </p:nvSpPr>
        <p:spPr>
          <a:xfrm>
            <a:off x="7868099" y="1376979"/>
            <a:ext cx="786803" cy="369332"/>
          </a:xfrm>
          <a:prstGeom prst="rect">
            <a:avLst/>
          </a:prstGeom>
          <a:noFill/>
        </p:spPr>
        <p:txBody>
          <a:bodyPr wrap="square" rtlCol="0">
            <a:spAutoFit/>
          </a:bodyPr>
          <a:lstStyle/>
          <a:p>
            <a:r>
              <a:rPr lang="en-US" b="1" dirty="0"/>
              <a:t>.....</a:t>
            </a:r>
          </a:p>
        </p:txBody>
      </p:sp>
      <p:sp>
        <p:nvSpPr>
          <p:cNvPr id="11" name="Oval 10">
            <a:extLst>
              <a:ext uri="{FF2B5EF4-FFF2-40B4-BE49-F238E27FC236}">
                <a16:creationId xmlns:a16="http://schemas.microsoft.com/office/drawing/2014/main" id="{DD9A7654-3951-C1E4-2EE4-98CCC8385494}"/>
              </a:ext>
            </a:extLst>
          </p:cNvPr>
          <p:cNvSpPr/>
          <p:nvPr/>
        </p:nvSpPr>
        <p:spPr>
          <a:xfrm>
            <a:off x="3094073" y="5879804"/>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AA46D9-306F-A18D-008F-C877977FE8A7}"/>
              </a:ext>
            </a:extLst>
          </p:cNvPr>
          <p:cNvSpPr/>
          <p:nvPr/>
        </p:nvSpPr>
        <p:spPr>
          <a:xfrm>
            <a:off x="3820638" y="5883342"/>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3E1772-6A1F-1699-3EDD-C6BEA5131258}"/>
              </a:ext>
            </a:extLst>
          </p:cNvPr>
          <p:cNvSpPr/>
          <p:nvPr/>
        </p:nvSpPr>
        <p:spPr>
          <a:xfrm>
            <a:off x="4302652" y="5876251"/>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42F0AF-77AB-31E8-F8B9-476D68DC0D28}"/>
              </a:ext>
            </a:extLst>
          </p:cNvPr>
          <p:cNvSpPr/>
          <p:nvPr/>
        </p:nvSpPr>
        <p:spPr>
          <a:xfrm>
            <a:off x="4100631" y="5876250"/>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FE774E-E9C3-C9DA-66A3-71CC4C83C0A8}"/>
              </a:ext>
            </a:extLst>
          </p:cNvPr>
          <p:cNvSpPr/>
          <p:nvPr/>
        </p:nvSpPr>
        <p:spPr>
          <a:xfrm>
            <a:off x="5000852" y="5876251"/>
            <a:ext cx="106326" cy="1169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D4766D-5BC0-68D8-9245-5EC2C8D64896}"/>
              </a:ext>
            </a:extLst>
          </p:cNvPr>
          <p:cNvSpPr/>
          <p:nvPr/>
        </p:nvSpPr>
        <p:spPr>
          <a:xfrm>
            <a:off x="6081837" y="5869161"/>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0D8159-3C66-C8F0-C478-936AA678BE23}"/>
              </a:ext>
            </a:extLst>
          </p:cNvPr>
          <p:cNvSpPr/>
          <p:nvPr/>
        </p:nvSpPr>
        <p:spPr>
          <a:xfrm>
            <a:off x="2927489" y="5872710"/>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5F5886D-C700-5A3F-D0F4-71762DAE9283}"/>
              </a:ext>
            </a:extLst>
          </p:cNvPr>
          <p:cNvSpPr/>
          <p:nvPr/>
        </p:nvSpPr>
        <p:spPr>
          <a:xfrm>
            <a:off x="5153252" y="5890424"/>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E58C9D-EB00-F5B9-ED14-CFB2952A74D7}"/>
              </a:ext>
            </a:extLst>
          </p:cNvPr>
          <p:cNvSpPr/>
          <p:nvPr/>
        </p:nvSpPr>
        <p:spPr>
          <a:xfrm>
            <a:off x="1750818" y="5865618"/>
            <a:ext cx="106326" cy="11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90CABD25-653E-CCF5-8F2E-81F84114760C}"/>
              </a:ext>
            </a:extLst>
          </p:cNvPr>
          <p:cNvCxnSpPr>
            <a:cxnSpLocks/>
          </p:cNvCxnSpPr>
          <p:nvPr/>
        </p:nvCxnSpPr>
        <p:spPr>
          <a:xfrm>
            <a:off x="1637414" y="1746311"/>
            <a:ext cx="1259970" cy="408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7CE9DE-4CD2-7890-E3B9-03EAEE58D159}"/>
              </a:ext>
            </a:extLst>
          </p:cNvPr>
          <p:cNvSpPr txBox="1"/>
          <p:nvPr/>
        </p:nvSpPr>
        <p:spPr>
          <a:xfrm>
            <a:off x="3703669" y="1380519"/>
            <a:ext cx="786803" cy="369332"/>
          </a:xfrm>
          <a:prstGeom prst="rect">
            <a:avLst/>
          </a:prstGeom>
          <a:noFill/>
        </p:spPr>
        <p:txBody>
          <a:bodyPr wrap="square" rtlCol="0">
            <a:spAutoFit/>
          </a:bodyPr>
          <a:lstStyle/>
          <a:p>
            <a:r>
              <a:rPr lang="en-US" b="1" dirty="0"/>
              <a:t>.....</a:t>
            </a:r>
          </a:p>
        </p:txBody>
      </p:sp>
      <p:cxnSp>
        <p:nvCxnSpPr>
          <p:cNvPr id="28" name="Straight Arrow Connector 27">
            <a:extLst>
              <a:ext uri="{FF2B5EF4-FFF2-40B4-BE49-F238E27FC236}">
                <a16:creationId xmlns:a16="http://schemas.microsoft.com/office/drawing/2014/main" id="{212CC9E9-61F1-9650-175E-111BF7FF1E31}"/>
              </a:ext>
            </a:extLst>
          </p:cNvPr>
          <p:cNvCxnSpPr>
            <a:cxnSpLocks/>
          </p:cNvCxnSpPr>
          <p:nvPr/>
        </p:nvCxnSpPr>
        <p:spPr>
          <a:xfrm flipH="1">
            <a:off x="4388305" y="1746311"/>
            <a:ext cx="1707695" cy="408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BA17A3-BDA1-546F-7191-28D3CBA8252B}"/>
              </a:ext>
            </a:extLst>
          </p:cNvPr>
          <p:cNvCxnSpPr>
            <a:cxnSpLocks/>
          </p:cNvCxnSpPr>
          <p:nvPr/>
        </p:nvCxnSpPr>
        <p:spPr>
          <a:xfrm flipH="1">
            <a:off x="6205873" y="1746311"/>
            <a:ext cx="4061654" cy="408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4479732-1D3E-5855-0D59-17D4F1C67B2E}"/>
              </a:ext>
            </a:extLst>
          </p:cNvPr>
          <p:cNvPicPr>
            <a:picLocks noChangeAspect="1"/>
          </p:cNvPicPr>
          <p:nvPr/>
        </p:nvPicPr>
        <p:blipFill>
          <a:blip r:embed="rId3"/>
          <a:stretch>
            <a:fillRect/>
          </a:stretch>
        </p:blipFill>
        <p:spPr>
          <a:xfrm>
            <a:off x="5957776" y="1851609"/>
            <a:ext cx="666843" cy="628738"/>
          </a:xfrm>
          <a:prstGeom prst="rect">
            <a:avLst/>
          </a:prstGeom>
        </p:spPr>
      </p:pic>
      <p:pic>
        <p:nvPicPr>
          <p:cNvPr id="38" name="Picture 37">
            <a:extLst>
              <a:ext uri="{FF2B5EF4-FFF2-40B4-BE49-F238E27FC236}">
                <a16:creationId xmlns:a16="http://schemas.microsoft.com/office/drawing/2014/main" id="{2EF78696-E82C-CF5B-CED7-7F50C27C0E82}"/>
              </a:ext>
            </a:extLst>
          </p:cNvPr>
          <p:cNvPicPr>
            <a:picLocks noChangeAspect="1"/>
          </p:cNvPicPr>
          <p:nvPr/>
        </p:nvPicPr>
        <p:blipFill>
          <a:blip r:embed="rId3"/>
          <a:stretch>
            <a:fillRect/>
          </a:stretch>
        </p:blipFill>
        <p:spPr>
          <a:xfrm>
            <a:off x="10032771" y="1852682"/>
            <a:ext cx="666843" cy="628738"/>
          </a:xfrm>
          <a:prstGeom prst="rect">
            <a:avLst/>
          </a:prstGeom>
        </p:spPr>
      </p:pic>
      <p:sp>
        <p:nvSpPr>
          <p:cNvPr id="39" name="Left Brace 38">
            <a:extLst>
              <a:ext uri="{FF2B5EF4-FFF2-40B4-BE49-F238E27FC236}">
                <a16:creationId xmlns:a16="http://schemas.microsoft.com/office/drawing/2014/main" id="{B3EA694A-FA20-EED5-5A51-C17E4604E181}"/>
              </a:ext>
            </a:extLst>
          </p:cNvPr>
          <p:cNvSpPr/>
          <p:nvPr/>
        </p:nvSpPr>
        <p:spPr>
          <a:xfrm rot="16200000">
            <a:off x="4210234" y="5487464"/>
            <a:ext cx="287079" cy="140048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8D9D3B4C-D1D4-1C63-390A-55FF6D05FC0B}"/>
              </a:ext>
            </a:extLst>
          </p:cNvPr>
          <p:cNvSpPr/>
          <p:nvPr/>
        </p:nvSpPr>
        <p:spPr>
          <a:xfrm rot="16200000">
            <a:off x="5610718" y="5487464"/>
            <a:ext cx="287079" cy="140048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A7CF056E-4181-1EF1-7B92-8F6C7917AE87}"/>
              </a:ext>
            </a:extLst>
          </p:cNvPr>
          <p:cNvSpPr txBox="1"/>
          <p:nvPr/>
        </p:nvSpPr>
        <p:spPr>
          <a:xfrm>
            <a:off x="8662021" y="3216397"/>
            <a:ext cx="346425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Suppose the red dot is the only observed value.</a:t>
            </a:r>
          </a:p>
          <a:p>
            <a:pPr marL="285750" indent="-285750">
              <a:buFont typeface="Arial" panose="020B0604020202020204" pitchFamily="34" charset="0"/>
              <a:buChar char="•"/>
            </a:pPr>
            <a:r>
              <a:rPr lang="en-US" dirty="0"/>
              <a:t>Then the red range is the 95% confidence interval estimate: </a:t>
            </a:r>
          </a:p>
        </p:txBody>
      </p:sp>
      <p:pic>
        <p:nvPicPr>
          <p:cNvPr id="45" name="Picture 44">
            <a:extLst>
              <a:ext uri="{FF2B5EF4-FFF2-40B4-BE49-F238E27FC236}">
                <a16:creationId xmlns:a16="http://schemas.microsoft.com/office/drawing/2014/main" id="{846F686E-2033-F9B5-81FA-C923CC389570}"/>
              </a:ext>
            </a:extLst>
          </p:cNvPr>
          <p:cNvPicPr>
            <a:picLocks noChangeAspect="1"/>
          </p:cNvPicPr>
          <p:nvPr/>
        </p:nvPicPr>
        <p:blipFill>
          <a:blip r:embed="rId4"/>
          <a:stretch>
            <a:fillRect/>
          </a:stretch>
        </p:blipFill>
        <p:spPr>
          <a:xfrm>
            <a:off x="9066619" y="4410773"/>
            <a:ext cx="2705478" cy="762106"/>
          </a:xfrm>
          <a:prstGeom prst="rect">
            <a:avLst/>
          </a:prstGeom>
        </p:spPr>
      </p:pic>
      <p:pic>
        <p:nvPicPr>
          <p:cNvPr id="48" name="Picture 47">
            <a:extLst>
              <a:ext uri="{FF2B5EF4-FFF2-40B4-BE49-F238E27FC236}">
                <a16:creationId xmlns:a16="http://schemas.microsoft.com/office/drawing/2014/main" id="{3EAECA4C-CB38-9FCB-D2C1-322553F029AC}"/>
              </a:ext>
            </a:extLst>
          </p:cNvPr>
          <p:cNvPicPr>
            <a:picLocks noChangeAspect="1"/>
          </p:cNvPicPr>
          <p:nvPr/>
        </p:nvPicPr>
        <p:blipFill>
          <a:blip r:embed="rId5"/>
          <a:stretch>
            <a:fillRect/>
          </a:stretch>
        </p:blipFill>
        <p:spPr>
          <a:xfrm>
            <a:off x="1744018" y="1767944"/>
            <a:ext cx="3831431" cy="780001"/>
          </a:xfrm>
          <a:prstGeom prst="rect">
            <a:avLst/>
          </a:prstGeom>
        </p:spPr>
      </p:pic>
      <p:pic>
        <p:nvPicPr>
          <p:cNvPr id="50" name="Picture 49">
            <a:extLst>
              <a:ext uri="{FF2B5EF4-FFF2-40B4-BE49-F238E27FC236}">
                <a16:creationId xmlns:a16="http://schemas.microsoft.com/office/drawing/2014/main" id="{4A504C9C-C444-B0DD-C1B9-D47E8620934A}"/>
              </a:ext>
            </a:extLst>
          </p:cNvPr>
          <p:cNvPicPr>
            <a:picLocks noChangeAspect="1"/>
          </p:cNvPicPr>
          <p:nvPr/>
        </p:nvPicPr>
        <p:blipFill>
          <a:blip r:embed="rId6"/>
          <a:stretch>
            <a:fillRect/>
          </a:stretch>
        </p:blipFill>
        <p:spPr>
          <a:xfrm>
            <a:off x="8149873" y="5172879"/>
            <a:ext cx="3976406" cy="871287"/>
          </a:xfrm>
          <a:prstGeom prst="rect">
            <a:avLst/>
          </a:prstGeom>
        </p:spPr>
      </p:pic>
      <p:pic>
        <p:nvPicPr>
          <p:cNvPr id="54" name="Picture 53">
            <a:extLst>
              <a:ext uri="{FF2B5EF4-FFF2-40B4-BE49-F238E27FC236}">
                <a16:creationId xmlns:a16="http://schemas.microsoft.com/office/drawing/2014/main" id="{EC7923F7-A4E7-84CA-D964-D2512D4139A8}"/>
              </a:ext>
            </a:extLst>
          </p:cNvPr>
          <p:cNvPicPr>
            <a:picLocks noChangeAspect="1"/>
          </p:cNvPicPr>
          <p:nvPr/>
        </p:nvPicPr>
        <p:blipFill>
          <a:blip r:embed="rId7"/>
          <a:stretch>
            <a:fillRect/>
          </a:stretch>
        </p:blipFill>
        <p:spPr>
          <a:xfrm>
            <a:off x="150620" y="2609736"/>
            <a:ext cx="1457528" cy="819264"/>
          </a:xfrm>
          <a:prstGeom prst="rect">
            <a:avLst/>
          </a:prstGeom>
        </p:spPr>
      </p:pic>
      <p:sp>
        <p:nvSpPr>
          <p:cNvPr id="55" name="TextBox 54">
            <a:extLst>
              <a:ext uri="{FF2B5EF4-FFF2-40B4-BE49-F238E27FC236}">
                <a16:creationId xmlns:a16="http://schemas.microsoft.com/office/drawing/2014/main" id="{8A5813C5-3C75-D91E-C0A6-91A6E473DD13}"/>
              </a:ext>
            </a:extLst>
          </p:cNvPr>
          <p:cNvSpPr txBox="1"/>
          <p:nvPr/>
        </p:nvSpPr>
        <p:spPr>
          <a:xfrm>
            <a:off x="94437" y="3503392"/>
            <a:ext cx="2792294" cy="923330"/>
          </a:xfrm>
          <a:prstGeom prst="rect">
            <a:avLst/>
          </a:prstGeom>
          <a:noFill/>
        </p:spPr>
        <p:txBody>
          <a:bodyPr wrap="square" rtlCol="0">
            <a:spAutoFit/>
          </a:bodyPr>
          <a:lstStyle/>
          <a:p>
            <a:r>
              <a:rPr lang="en-US" dirty="0"/>
              <a:t>If the observation (red dot) is in the critical region: reject H_0, else accept it.</a:t>
            </a:r>
          </a:p>
        </p:txBody>
      </p:sp>
      <p:sp>
        <p:nvSpPr>
          <p:cNvPr id="56" name="TextBox 55">
            <a:extLst>
              <a:ext uri="{FF2B5EF4-FFF2-40B4-BE49-F238E27FC236}">
                <a16:creationId xmlns:a16="http://schemas.microsoft.com/office/drawing/2014/main" id="{7DEA4DBF-74E6-E1D0-7E18-AB054160EDD4}"/>
              </a:ext>
            </a:extLst>
          </p:cNvPr>
          <p:cNvSpPr txBox="1"/>
          <p:nvPr/>
        </p:nvSpPr>
        <p:spPr>
          <a:xfrm>
            <a:off x="235149" y="5319137"/>
            <a:ext cx="1481368" cy="369332"/>
          </a:xfrm>
          <a:prstGeom prst="rect">
            <a:avLst/>
          </a:prstGeom>
          <a:noFill/>
        </p:spPr>
        <p:txBody>
          <a:bodyPr wrap="none" rtlCol="0">
            <a:spAutoFit/>
          </a:bodyPr>
          <a:lstStyle/>
          <a:p>
            <a:r>
              <a:rPr lang="en-US" dirty="0"/>
              <a:t>Critical region</a:t>
            </a:r>
          </a:p>
        </p:txBody>
      </p:sp>
      <p:sp>
        <p:nvSpPr>
          <p:cNvPr id="57" name="TextBox 56">
            <a:extLst>
              <a:ext uri="{FF2B5EF4-FFF2-40B4-BE49-F238E27FC236}">
                <a16:creationId xmlns:a16="http://schemas.microsoft.com/office/drawing/2014/main" id="{4E36A4A9-D68C-6600-1D8C-DE4132A31B17}"/>
              </a:ext>
            </a:extLst>
          </p:cNvPr>
          <p:cNvSpPr txBox="1"/>
          <p:nvPr/>
        </p:nvSpPr>
        <p:spPr>
          <a:xfrm>
            <a:off x="5799627" y="5353733"/>
            <a:ext cx="1481368" cy="369332"/>
          </a:xfrm>
          <a:prstGeom prst="rect">
            <a:avLst/>
          </a:prstGeom>
          <a:noFill/>
        </p:spPr>
        <p:txBody>
          <a:bodyPr wrap="none" rtlCol="0">
            <a:spAutoFit/>
          </a:bodyPr>
          <a:lstStyle/>
          <a:p>
            <a:r>
              <a:rPr lang="en-US" dirty="0"/>
              <a:t>Critical region</a:t>
            </a:r>
          </a:p>
        </p:txBody>
      </p:sp>
      <p:sp>
        <p:nvSpPr>
          <p:cNvPr id="58" name="TextBox 57">
            <a:extLst>
              <a:ext uri="{FF2B5EF4-FFF2-40B4-BE49-F238E27FC236}">
                <a16:creationId xmlns:a16="http://schemas.microsoft.com/office/drawing/2014/main" id="{2398865B-F9AC-494B-ED6F-ED9DC0E6655C}"/>
              </a:ext>
            </a:extLst>
          </p:cNvPr>
          <p:cNvSpPr txBox="1"/>
          <p:nvPr/>
        </p:nvSpPr>
        <p:spPr>
          <a:xfrm>
            <a:off x="11185452" y="2262051"/>
            <a:ext cx="1006548" cy="369332"/>
          </a:xfrm>
          <a:prstGeom prst="rect">
            <a:avLst/>
          </a:prstGeom>
          <a:noFill/>
        </p:spPr>
        <p:txBody>
          <a:bodyPr wrap="square" rtlCol="0">
            <a:spAutoFit/>
          </a:bodyPr>
          <a:lstStyle/>
          <a:p>
            <a:r>
              <a:rPr lang="en-US" dirty="0">
                <a:solidFill>
                  <a:srgbClr val="FF0000"/>
                </a:solidFill>
              </a:rPr>
              <a:t>Z-score</a:t>
            </a:r>
          </a:p>
        </p:txBody>
      </p:sp>
      <p:cxnSp>
        <p:nvCxnSpPr>
          <p:cNvPr id="60" name="Straight Connector 59">
            <a:extLst>
              <a:ext uri="{FF2B5EF4-FFF2-40B4-BE49-F238E27FC236}">
                <a16:creationId xmlns:a16="http://schemas.microsoft.com/office/drawing/2014/main" id="{605166DC-C99F-E5E7-E970-CB409A21B2FF}"/>
              </a:ext>
            </a:extLst>
          </p:cNvPr>
          <p:cNvCxnSpPr>
            <a:stCxn id="38" idx="3"/>
            <a:endCxn id="58" idx="1"/>
          </p:cNvCxnSpPr>
          <p:nvPr/>
        </p:nvCxnSpPr>
        <p:spPr>
          <a:xfrm>
            <a:off x="10699614" y="2167051"/>
            <a:ext cx="485838" cy="279666"/>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D20F0E8-6DB6-B671-DE13-B711F61064BD}"/>
              </a:ext>
            </a:extLst>
          </p:cNvPr>
          <p:cNvSpPr txBox="1"/>
          <p:nvPr/>
        </p:nvSpPr>
        <p:spPr>
          <a:xfrm>
            <a:off x="9969604" y="6262627"/>
            <a:ext cx="2156675" cy="369332"/>
          </a:xfrm>
          <a:prstGeom prst="rect">
            <a:avLst/>
          </a:prstGeom>
          <a:noFill/>
        </p:spPr>
        <p:txBody>
          <a:bodyPr wrap="square" rtlCol="0">
            <a:spAutoFit/>
          </a:bodyPr>
          <a:lstStyle/>
          <a:p>
            <a:r>
              <a:rPr lang="en-US" dirty="0">
                <a:solidFill>
                  <a:srgbClr val="FF0000"/>
                </a:solidFill>
              </a:rPr>
              <a:t>Confidence interval</a:t>
            </a:r>
          </a:p>
        </p:txBody>
      </p:sp>
      <p:cxnSp>
        <p:nvCxnSpPr>
          <p:cNvPr id="63" name="Straight Connector 62">
            <a:extLst>
              <a:ext uri="{FF2B5EF4-FFF2-40B4-BE49-F238E27FC236}">
                <a16:creationId xmlns:a16="http://schemas.microsoft.com/office/drawing/2014/main" id="{AE879721-D950-176F-2C2C-A07DB4F89FE4}"/>
              </a:ext>
            </a:extLst>
          </p:cNvPr>
          <p:cNvCxnSpPr>
            <a:cxnSpLocks/>
            <a:endCxn id="50" idx="2"/>
          </p:cNvCxnSpPr>
          <p:nvPr/>
        </p:nvCxnSpPr>
        <p:spPr>
          <a:xfrm flipH="1" flipV="1">
            <a:off x="10138076" y="6044166"/>
            <a:ext cx="228116" cy="323089"/>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58E01E9-1930-D32F-3275-520A57E65FC4}"/>
              </a:ext>
            </a:extLst>
          </p:cNvPr>
          <p:cNvSpPr txBox="1"/>
          <p:nvPr/>
        </p:nvSpPr>
        <p:spPr>
          <a:xfrm>
            <a:off x="3975677" y="6508362"/>
            <a:ext cx="2156675" cy="369332"/>
          </a:xfrm>
          <a:prstGeom prst="rect">
            <a:avLst/>
          </a:prstGeom>
          <a:noFill/>
        </p:spPr>
        <p:txBody>
          <a:bodyPr wrap="square" rtlCol="0">
            <a:spAutoFit/>
          </a:bodyPr>
          <a:lstStyle/>
          <a:p>
            <a:r>
              <a:rPr lang="en-US" dirty="0">
                <a:solidFill>
                  <a:srgbClr val="FF0000"/>
                </a:solidFill>
              </a:rPr>
              <a:t>Confidence interval</a:t>
            </a:r>
          </a:p>
        </p:txBody>
      </p:sp>
    </p:spTree>
    <p:extLst>
      <p:ext uri="{BB962C8B-B14F-4D97-AF65-F5344CB8AC3E}">
        <p14:creationId xmlns:p14="http://schemas.microsoft.com/office/powerpoint/2010/main" val="200919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4E3032-089C-4DD6-B612-1A0F30DC9EFB}"/>
              </a:ext>
            </a:extLst>
          </p:cNvPr>
          <p:cNvPicPr>
            <a:picLocks noChangeAspect="1"/>
          </p:cNvPicPr>
          <p:nvPr/>
        </p:nvPicPr>
        <p:blipFill>
          <a:blip r:embed="rId2"/>
          <a:stretch>
            <a:fillRect/>
          </a:stretch>
        </p:blipFill>
        <p:spPr>
          <a:xfrm>
            <a:off x="42575" y="1205779"/>
            <a:ext cx="8334510" cy="5613966"/>
          </a:xfrm>
          <a:prstGeom prst="rect">
            <a:avLst/>
          </a:prstGeom>
          <a:ln>
            <a:solidFill>
              <a:srgbClr val="0070C0"/>
            </a:solidFill>
          </a:ln>
        </p:spPr>
      </p:pic>
      <p:sp>
        <p:nvSpPr>
          <p:cNvPr id="2" name="Title 1">
            <a:extLst>
              <a:ext uri="{FF2B5EF4-FFF2-40B4-BE49-F238E27FC236}">
                <a16:creationId xmlns:a16="http://schemas.microsoft.com/office/drawing/2014/main" id="{5046CF42-8E0E-4A7C-9B68-02D2A3A6B5A0}"/>
              </a:ext>
            </a:extLst>
          </p:cNvPr>
          <p:cNvSpPr>
            <a:spLocks noGrp="1"/>
          </p:cNvSpPr>
          <p:nvPr>
            <p:ph type="title"/>
          </p:nvPr>
        </p:nvSpPr>
        <p:spPr/>
        <p:txBody>
          <a:bodyPr>
            <a:normAutofit fontScale="90000"/>
          </a:bodyPr>
          <a:lstStyle/>
          <a:p>
            <a:r>
              <a:rPr lang="en-US" dirty="0"/>
              <a:t>Point Estimate (MLE) vs Interval Estimate (Confidence Interval)</a:t>
            </a:r>
          </a:p>
        </p:txBody>
      </p:sp>
      <p:sp>
        <p:nvSpPr>
          <p:cNvPr id="3" name="Text Placeholder 2">
            <a:extLst>
              <a:ext uri="{FF2B5EF4-FFF2-40B4-BE49-F238E27FC236}">
                <a16:creationId xmlns:a16="http://schemas.microsoft.com/office/drawing/2014/main" id="{8D42D36D-A010-41A0-A64E-92FC04C202B4}"/>
              </a:ext>
            </a:extLst>
          </p:cNvPr>
          <p:cNvSpPr>
            <a:spLocks noGrp="1"/>
          </p:cNvSpPr>
          <p:nvPr>
            <p:ph type="body" idx="1"/>
          </p:nvPr>
        </p:nvSpPr>
        <p:spPr/>
        <p:txBody>
          <a:bodyPr/>
          <a:lstStyle/>
          <a:p>
            <a:r>
              <a:rPr lang="en-US" dirty="0"/>
              <a:t>Two-sided confidence interval assuming </a:t>
            </a:r>
            <a:r>
              <a:rPr lang="en-US" dirty="0" err="1"/>
              <a:t>stdev</a:t>
            </a:r>
            <a:r>
              <a:rPr lang="en-US" dirty="0"/>
              <a:t> is known.</a:t>
            </a:r>
          </a:p>
        </p:txBody>
      </p:sp>
      <p:sp>
        <p:nvSpPr>
          <p:cNvPr id="4" name="Text Placeholder 3">
            <a:extLst>
              <a:ext uri="{FF2B5EF4-FFF2-40B4-BE49-F238E27FC236}">
                <a16:creationId xmlns:a16="http://schemas.microsoft.com/office/drawing/2014/main" id="{F913C610-73B0-4452-B15C-930CD74BF96D}"/>
              </a:ext>
            </a:extLst>
          </p:cNvPr>
          <p:cNvSpPr>
            <a:spLocks noGrp="1"/>
          </p:cNvSpPr>
          <p:nvPr>
            <p:ph type="body" sz="quarter" idx="13"/>
          </p:nvPr>
        </p:nvSpPr>
        <p:spPr/>
        <p:txBody>
          <a:bodyPr/>
          <a:lstStyle/>
          <a:p>
            <a:r>
              <a:rPr lang="en-US" dirty="0"/>
              <a:t>4.2</a:t>
            </a:r>
          </a:p>
        </p:txBody>
      </p:sp>
      <p:pic>
        <p:nvPicPr>
          <p:cNvPr id="17" name="Picture 16">
            <a:extLst>
              <a:ext uri="{FF2B5EF4-FFF2-40B4-BE49-F238E27FC236}">
                <a16:creationId xmlns:a16="http://schemas.microsoft.com/office/drawing/2014/main" id="{9882432F-E192-4217-8E82-4F50D7B68D33}"/>
              </a:ext>
            </a:extLst>
          </p:cNvPr>
          <p:cNvPicPr>
            <a:picLocks noChangeAspect="1"/>
          </p:cNvPicPr>
          <p:nvPr/>
        </p:nvPicPr>
        <p:blipFill>
          <a:blip r:embed="rId3"/>
          <a:stretch>
            <a:fillRect/>
          </a:stretch>
        </p:blipFill>
        <p:spPr>
          <a:xfrm>
            <a:off x="8406581" y="1205779"/>
            <a:ext cx="3754584" cy="2284674"/>
          </a:xfrm>
          <a:prstGeom prst="rect">
            <a:avLst/>
          </a:prstGeom>
        </p:spPr>
      </p:pic>
      <p:pic>
        <p:nvPicPr>
          <p:cNvPr id="19" name="Picture 18">
            <a:extLst>
              <a:ext uri="{FF2B5EF4-FFF2-40B4-BE49-F238E27FC236}">
                <a16:creationId xmlns:a16="http://schemas.microsoft.com/office/drawing/2014/main" id="{235D707C-9462-4520-BD44-9E91B0DE8760}"/>
              </a:ext>
            </a:extLst>
          </p:cNvPr>
          <p:cNvPicPr>
            <a:picLocks noChangeAspect="1"/>
          </p:cNvPicPr>
          <p:nvPr/>
        </p:nvPicPr>
        <p:blipFill>
          <a:blip r:embed="rId4"/>
          <a:stretch>
            <a:fillRect/>
          </a:stretch>
        </p:blipFill>
        <p:spPr>
          <a:xfrm>
            <a:off x="8406581" y="4947920"/>
            <a:ext cx="3741880" cy="1871825"/>
          </a:xfrm>
          <a:prstGeom prst="rect">
            <a:avLst/>
          </a:prstGeom>
        </p:spPr>
      </p:pic>
      <p:pic>
        <p:nvPicPr>
          <p:cNvPr id="21" name="Picture 20">
            <a:extLst>
              <a:ext uri="{FF2B5EF4-FFF2-40B4-BE49-F238E27FC236}">
                <a16:creationId xmlns:a16="http://schemas.microsoft.com/office/drawing/2014/main" id="{71F0298F-D94B-46A0-8E7B-AE4076ED71A2}"/>
              </a:ext>
            </a:extLst>
          </p:cNvPr>
          <p:cNvPicPr>
            <a:picLocks noChangeAspect="1"/>
          </p:cNvPicPr>
          <p:nvPr/>
        </p:nvPicPr>
        <p:blipFill>
          <a:blip r:embed="rId5"/>
          <a:stretch>
            <a:fillRect/>
          </a:stretch>
        </p:blipFill>
        <p:spPr>
          <a:xfrm>
            <a:off x="4276407" y="3534180"/>
            <a:ext cx="7885592" cy="1383260"/>
          </a:xfrm>
          <a:prstGeom prst="rect">
            <a:avLst/>
          </a:prstGeom>
          <a:ln>
            <a:solidFill>
              <a:srgbClr val="0070C0"/>
            </a:solidFill>
          </a:ln>
        </p:spPr>
      </p:pic>
    </p:spTree>
    <p:extLst>
      <p:ext uri="{BB962C8B-B14F-4D97-AF65-F5344CB8AC3E}">
        <p14:creationId xmlns:p14="http://schemas.microsoft.com/office/powerpoint/2010/main" val="2672734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4C9D-E090-4410-817D-D8177014593E}"/>
              </a:ext>
            </a:extLst>
          </p:cNvPr>
          <p:cNvSpPr>
            <a:spLocks noGrp="1"/>
          </p:cNvSpPr>
          <p:nvPr>
            <p:ph type="title"/>
          </p:nvPr>
        </p:nvSpPr>
        <p:spPr/>
        <p:txBody>
          <a:bodyPr>
            <a:normAutofit fontScale="90000"/>
          </a:bodyPr>
          <a:lstStyle/>
          <a:p>
            <a:r>
              <a:rPr lang="en-US" dirty="0"/>
              <a:t>Two-sided and one-sided Confidence Interval</a:t>
            </a:r>
          </a:p>
        </p:txBody>
      </p:sp>
      <p:sp>
        <p:nvSpPr>
          <p:cNvPr id="3" name="Text Placeholder 2">
            <a:extLst>
              <a:ext uri="{FF2B5EF4-FFF2-40B4-BE49-F238E27FC236}">
                <a16:creationId xmlns:a16="http://schemas.microsoft.com/office/drawing/2014/main" id="{9F0D8E1C-DF14-44A7-BDAE-BA5F5CA67FB8}"/>
              </a:ext>
            </a:extLst>
          </p:cNvPr>
          <p:cNvSpPr>
            <a:spLocks noGrp="1"/>
          </p:cNvSpPr>
          <p:nvPr>
            <p:ph type="body" idx="1"/>
          </p:nvPr>
        </p:nvSpPr>
        <p:spPr/>
        <p:txBody>
          <a:bodyPr/>
          <a:lstStyle/>
          <a:p>
            <a:r>
              <a:rPr lang="en-US" dirty="0"/>
              <a:t>Two-sided vs. one-sided confidence interval assuming </a:t>
            </a:r>
            <a:r>
              <a:rPr lang="en-US" dirty="0" err="1"/>
              <a:t>stdev</a:t>
            </a:r>
            <a:r>
              <a:rPr lang="en-US" dirty="0"/>
              <a:t> is known.</a:t>
            </a:r>
          </a:p>
          <a:p>
            <a:endParaRPr lang="en-US" dirty="0"/>
          </a:p>
        </p:txBody>
      </p:sp>
      <p:sp>
        <p:nvSpPr>
          <p:cNvPr id="4" name="Text Placeholder 3">
            <a:extLst>
              <a:ext uri="{FF2B5EF4-FFF2-40B4-BE49-F238E27FC236}">
                <a16:creationId xmlns:a16="http://schemas.microsoft.com/office/drawing/2014/main" id="{2058BC4C-C40C-4EBB-91E4-B429B2A0ACE3}"/>
              </a:ext>
            </a:extLst>
          </p:cNvPr>
          <p:cNvSpPr>
            <a:spLocks noGrp="1"/>
          </p:cNvSpPr>
          <p:nvPr>
            <p:ph type="body" sz="quarter" idx="13"/>
          </p:nvPr>
        </p:nvSpPr>
        <p:spPr/>
        <p:txBody>
          <a:bodyPr/>
          <a:lstStyle/>
          <a:p>
            <a:r>
              <a:rPr lang="en-US" dirty="0"/>
              <a:t>4.3</a:t>
            </a:r>
          </a:p>
        </p:txBody>
      </p:sp>
      <p:pic>
        <p:nvPicPr>
          <p:cNvPr id="6" name="Picture 5">
            <a:extLst>
              <a:ext uri="{FF2B5EF4-FFF2-40B4-BE49-F238E27FC236}">
                <a16:creationId xmlns:a16="http://schemas.microsoft.com/office/drawing/2014/main" id="{43B83BA3-F755-495C-90E4-4DF193AF0D80}"/>
              </a:ext>
            </a:extLst>
          </p:cNvPr>
          <p:cNvPicPr>
            <a:picLocks noChangeAspect="1"/>
          </p:cNvPicPr>
          <p:nvPr/>
        </p:nvPicPr>
        <p:blipFill>
          <a:blip r:embed="rId2"/>
          <a:stretch>
            <a:fillRect/>
          </a:stretch>
        </p:blipFill>
        <p:spPr>
          <a:xfrm>
            <a:off x="72707" y="1248410"/>
            <a:ext cx="6531293" cy="3960086"/>
          </a:xfrm>
          <a:prstGeom prst="rect">
            <a:avLst/>
          </a:prstGeom>
          <a:ln>
            <a:solidFill>
              <a:srgbClr val="0070C0"/>
            </a:solidFill>
          </a:ln>
        </p:spPr>
      </p:pic>
      <p:pic>
        <p:nvPicPr>
          <p:cNvPr id="8" name="Picture 7">
            <a:extLst>
              <a:ext uri="{FF2B5EF4-FFF2-40B4-BE49-F238E27FC236}">
                <a16:creationId xmlns:a16="http://schemas.microsoft.com/office/drawing/2014/main" id="{AC92B5A4-6133-4284-A04F-5E76D3C6D0E7}"/>
              </a:ext>
            </a:extLst>
          </p:cNvPr>
          <p:cNvPicPr>
            <a:picLocks noChangeAspect="1"/>
          </p:cNvPicPr>
          <p:nvPr/>
        </p:nvPicPr>
        <p:blipFill>
          <a:blip r:embed="rId3"/>
          <a:stretch>
            <a:fillRect/>
          </a:stretch>
        </p:blipFill>
        <p:spPr>
          <a:xfrm>
            <a:off x="6725920" y="3684568"/>
            <a:ext cx="5422541" cy="3090908"/>
          </a:xfrm>
          <a:prstGeom prst="rect">
            <a:avLst/>
          </a:prstGeom>
          <a:ln>
            <a:solidFill>
              <a:srgbClr val="0070C0"/>
            </a:solidFill>
          </a:ln>
        </p:spPr>
      </p:pic>
      <p:pic>
        <p:nvPicPr>
          <p:cNvPr id="6146" name="Picture 2" descr="What Are Confidence Bounds?">
            <a:extLst>
              <a:ext uri="{FF2B5EF4-FFF2-40B4-BE49-F238E27FC236}">
                <a16:creationId xmlns:a16="http://schemas.microsoft.com/office/drawing/2014/main" id="{217D9C73-83E1-42D8-8C7A-2DB61E9E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280" y="1162051"/>
            <a:ext cx="3749040" cy="243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70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Chapter-5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lstStyle/>
          <a:p>
            <a:pPr marL="514350" indent="-514350">
              <a:buFont typeface="+mj-lt"/>
              <a:buAutoNum type="arabicPeriod"/>
            </a:pPr>
            <a:r>
              <a:rPr lang="en-US" dirty="0"/>
              <a:t>Hypothesis Testing</a:t>
            </a:r>
          </a:p>
          <a:p>
            <a:pPr marL="514350" indent="-514350">
              <a:buFont typeface="+mj-lt"/>
              <a:buAutoNum type="arabicPeriod"/>
            </a:pPr>
            <a:r>
              <a:rPr lang="en-US" dirty="0"/>
              <a:t>Known variance: Normal </a:t>
            </a:r>
            <a:r>
              <a:rPr lang="en-US" dirty="0" err="1"/>
              <a:t>Distbn</a:t>
            </a:r>
            <a:r>
              <a:rPr lang="en-US" dirty="0"/>
              <a:t>., Unknown variance: T-Distribution</a:t>
            </a:r>
          </a:p>
          <a:p>
            <a:pPr marL="514350" indent="-514350">
              <a:buFont typeface="+mj-lt"/>
              <a:buAutoNum type="arabicPeriod"/>
            </a:pPr>
            <a:r>
              <a:rPr lang="en-US" dirty="0"/>
              <a:t>Testing equality of means of two Normal populations</a:t>
            </a:r>
          </a:p>
          <a:p>
            <a:pPr marL="514350" indent="-514350">
              <a:buFont typeface="+mj-lt"/>
              <a:buAutoNum type="arabicPeriod"/>
            </a:pPr>
            <a:r>
              <a:rPr lang="en-US" dirty="0"/>
              <a:t>Tests comparing the Variance of populations</a:t>
            </a:r>
          </a:p>
        </p:txBody>
      </p:sp>
    </p:spTree>
    <p:extLst>
      <p:ext uri="{BB962C8B-B14F-4D97-AF65-F5344CB8AC3E}">
        <p14:creationId xmlns:p14="http://schemas.microsoft.com/office/powerpoint/2010/main" val="305390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0E47F3A-B59B-4EDF-9759-F7C9F511C3BB}"/>
              </a:ext>
            </a:extLst>
          </p:cNvPr>
          <p:cNvPicPr>
            <a:picLocks noChangeAspect="1"/>
          </p:cNvPicPr>
          <p:nvPr/>
        </p:nvPicPr>
        <p:blipFill>
          <a:blip r:embed="rId2"/>
          <a:stretch>
            <a:fillRect/>
          </a:stretch>
        </p:blipFill>
        <p:spPr>
          <a:xfrm>
            <a:off x="361950" y="1023412"/>
            <a:ext cx="11468100" cy="2324100"/>
          </a:xfrm>
          <a:prstGeom prst="rect">
            <a:avLst/>
          </a:prstGeom>
        </p:spPr>
      </p:pic>
      <p:sp>
        <p:nvSpPr>
          <p:cNvPr id="2" name="Title 1">
            <a:extLst>
              <a:ext uri="{FF2B5EF4-FFF2-40B4-BE49-F238E27FC236}">
                <a16:creationId xmlns:a16="http://schemas.microsoft.com/office/drawing/2014/main" id="{BD6CCEDF-799D-4A2A-BCBC-A0B484ED7354}"/>
              </a:ext>
            </a:extLst>
          </p:cNvPr>
          <p:cNvSpPr>
            <a:spLocks noGrp="1"/>
          </p:cNvSpPr>
          <p:nvPr>
            <p:ph type="title"/>
          </p:nvPr>
        </p:nvSpPr>
        <p:spPr/>
        <p:txBody>
          <a:bodyPr>
            <a:normAutofit fontScale="90000"/>
          </a:bodyPr>
          <a:lstStyle/>
          <a:p>
            <a:r>
              <a:rPr lang="en-US" dirty="0"/>
              <a:t>Hypothesis Testing</a:t>
            </a:r>
          </a:p>
        </p:txBody>
      </p:sp>
      <p:sp>
        <p:nvSpPr>
          <p:cNvPr id="3" name="Text Placeholder 2">
            <a:extLst>
              <a:ext uri="{FF2B5EF4-FFF2-40B4-BE49-F238E27FC236}">
                <a16:creationId xmlns:a16="http://schemas.microsoft.com/office/drawing/2014/main" id="{6D767C33-85B0-49F1-ADE9-95E2D9DBA9FC}"/>
              </a:ext>
            </a:extLst>
          </p:cNvPr>
          <p:cNvSpPr>
            <a:spLocks noGrp="1"/>
          </p:cNvSpPr>
          <p:nvPr>
            <p:ph type="body" idx="1"/>
          </p:nvPr>
        </p:nvSpPr>
        <p:spPr/>
        <p:txBody>
          <a:bodyPr/>
          <a:lstStyle/>
          <a:p>
            <a:r>
              <a:rPr lang="en-US" dirty="0"/>
              <a:t> </a:t>
            </a:r>
          </a:p>
        </p:txBody>
      </p:sp>
      <p:sp>
        <p:nvSpPr>
          <p:cNvPr id="4" name="Text Placeholder 3">
            <a:extLst>
              <a:ext uri="{FF2B5EF4-FFF2-40B4-BE49-F238E27FC236}">
                <a16:creationId xmlns:a16="http://schemas.microsoft.com/office/drawing/2014/main" id="{1F281A38-258C-4752-B00C-6D58C2988129}"/>
              </a:ext>
            </a:extLst>
          </p:cNvPr>
          <p:cNvSpPr>
            <a:spLocks noGrp="1"/>
          </p:cNvSpPr>
          <p:nvPr>
            <p:ph type="body" sz="quarter" idx="13"/>
          </p:nvPr>
        </p:nvSpPr>
        <p:spPr/>
        <p:txBody>
          <a:bodyPr/>
          <a:lstStyle/>
          <a:p>
            <a:r>
              <a:rPr lang="en-US" dirty="0"/>
              <a:t>5.1</a:t>
            </a:r>
          </a:p>
        </p:txBody>
      </p:sp>
      <p:pic>
        <p:nvPicPr>
          <p:cNvPr id="14" name="Picture 13">
            <a:extLst>
              <a:ext uri="{FF2B5EF4-FFF2-40B4-BE49-F238E27FC236}">
                <a16:creationId xmlns:a16="http://schemas.microsoft.com/office/drawing/2014/main" id="{27003C6D-B10A-48A5-B5DB-32982E9CBB3E}"/>
              </a:ext>
            </a:extLst>
          </p:cNvPr>
          <p:cNvPicPr>
            <a:picLocks noChangeAspect="1"/>
          </p:cNvPicPr>
          <p:nvPr/>
        </p:nvPicPr>
        <p:blipFill>
          <a:blip r:embed="rId3"/>
          <a:stretch>
            <a:fillRect/>
          </a:stretch>
        </p:blipFill>
        <p:spPr>
          <a:xfrm>
            <a:off x="216811" y="3555365"/>
            <a:ext cx="7159349" cy="404086"/>
          </a:xfrm>
          <a:prstGeom prst="rect">
            <a:avLst/>
          </a:prstGeom>
        </p:spPr>
      </p:pic>
      <p:sp>
        <p:nvSpPr>
          <p:cNvPr id="15" name="TextBox 14">
            <a:extLst>
              <a:ext uri="{FF2B5EF4-FFF2-40B4-BE49-F238E27FC236}">
                <a16:creationId xmlns:a16="http://schemas.microsoft.com/office/drawing/2014/main" id="{22977EAA-E696-4C4E-B1F9-8DA56BE198A3}"/>
              </a:ext>
            </a:extLst>
          </p:cNvPr>
          <p:cNvSpPr txBox="1"/>
          <p:nvPr/>
        </p:nvSpPr>
        <p:spPr>
          <a:xfrm>
            <a:off x="20320" y="3210560"/>
            <a:ext cx="6634480" cy="400110"/>
          </a:xfrm>
          <a:prstGeom prst="rect">
            <a:avLst/>
          </a:prstGeom>
          <a:noFill/>
        </p:spPr>
        <p:txBody>
          <a:bodyPr wrap="square" rtlCol="0">
            <a:spAutoFit/>
          </a:bodyPr>
          <a:lstStyle/>
          <a:p>
            <a:r>
              <a:rPr lang="en-US" sz="2000" dirty="0">
                <a:solidFill>
                  <a:srgbClr val="0070C0"/>
                </a:solidFill>
              </a:rPr>
              <a:t>Normal distribution with known variance</a:t>
            </a:r>
          </a:p>
        </p:txBody>
      </p:sp>
      <p:pic>
        <p:nvPicPr>
          <p:cNvPr id="26" name="Picture 25">
            <a:extLst>
              <a:ext uri="{FF2B5EF4-FFF2-40B4-BE49-F238E27FC236}">
                <a16:creationId xmlns:a16="http://schemas.microsoft.com/office/drawing/2014/main" id="{ED457FFE-3B81-420D-B96D-1AF377BF74E7}"/>
              </a:ext>
            </a:extLst>
          </p:cNvPr>
          <p:cNvPicPr>
            <a:picLocks noChangeAspect="1"/>
          </p:cNvPicPr>
          <p:nvPr/>
        </p:nvPicPr>
        <p:blipFill>
          <a:blip r:embed="rId4"/>
          <a:stretch>
            <a:fillRect/>
          </a:stretch>
        </p:blipFill>
        <p:spPr>
          <a:xfrm>
            <a:off x="132080" y="411907"/>
            <a:ext cx="10582275" cy="733425"/>
          </a:xfrm>
          <a:prstGeom prst="rect">
            <a:avLst/>
          </a:prstGeom>
        </p:spPr>
      </p:pic>
      <p:pic>
        <p:nvPicPr>
          <p:cNvPr id="34" name="Picture 33">
            <a:extLst>
              <a:ext uri="{FF2B5EF4-FFF2-40B4-BE49-F238E27FC236}">
                <a16:creationId xmlns:a16="http://schemas.microsoft.com/office/drawing/2014/main" id="{1A377C98-65DA-4E71-AA07-249A466257EF}"/>
              </a:ext>
            </a:extLst>
          </p:cNvPr>
          <p:cNvPicPr>
            <a:picLocks noChangeAspect="1"/>
          </p:cNvPicPr>
          <p:nvPr/>
        </p:nvPicPr>
        <p:blipFill>
          <a:blip r:embed="rId5"/>
          <a:stretch>
            <a:fillRect/>
          </a:stretch>
        </p:blipFill>
        <p:spPr>
          <a:xfrm>
            <a:off x="359051" y="4041781"/>
            <a:ext cx="2070017" cy="2708480"/>
          </a:xfrm>
          <a:prstGeom prst="rect">
            <a:avLst/>
          </a:prstGeom>
        </p:spPr>
      </p:pic>
      <p:pic>
        <p:nvPicPr>
          <p:cNvPr id="36" name="Picture 35">
            <a:extLst>
              <a:ext uri="{FF2B5EF4-FFF2-40B4-BE49-F238E27FC236}">
                <a16:creationId xmlns:a16="http://schemas.microsoft.com/office/drawing/2014/main" id="{A5A2A9AC-C9FC-4356-AF8D-AE581E6E80AC}"/>
              </a:ext>
            </a:extLst>
          </p:cNvPr>
          <p:cNvPicPr>
            <a:picLocks noChangeAspect="1"/>
          </p:cNvPicPr>
          <p:nvPr/>
        </p:nvPicPr>
        <p:blipFill>
          <a:blip r:embed="rId6"/>
          <a:stretch>
            <a:fillRect/>
          </a:stretch>
        </p:blipFill>
        <p:spPr>
          <a:xfrm>
            <a:off x="3237267" y="4123061"/>
            <a:ext cx="3417533" cy="1168942"/>
          </a:xfrm>
          <a:prstGeom prst="rect">
            <a:avLst/>
          </a:prstGeom>
        </p:spPr>
      </p:pic>
      <p:cxnSp>
        <p:nvCxnSpPr>
          <p:cNvPr id="38" name="Straight Connector 37">
            <a:extLst>
              <a:ext uri="{FF2B5EF4-FFF2-40B4-BE49-F238E27FC236}">
                <a16:creationId xmlns:a16="http://schemas.microsoft.com/office/drawing/2014/main" id="{C2C298EE-1241-4836-ADE8-3D187A1E4517}"/>
              </a:ext>
            </a:extLst>
          </p:cNvPr>
          <p:cNvCxnSpPr/>
          <p:nvPr/>
        </p:nvCxnSpPr>
        <p:spPr>
          <a:xfrm>
            <a:off x="7701280" y="1280160"/>
            <a:ext cx="0" cy="146304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pic>
        <p:nvPicPr>
          <p:cNvPr id="40" name="Picture 39">
            <a:extLst>
              <a:ext uri="{FF2B5EF4-FFF2-40B4-BE49-F238E27FC236}">
                <a16:creationId xmlns:a16="http://schemas.microsoft.com/office/drawing/2014/main" id="{134B6332-F3C9-4D09-9371-71ADDE7BC2B4}"/>
              </a:ext>
            </a:extLst>
          </p:cNvPr>
          <p:cNvPicPr>
            <a:picLocks noChangeAspect="1"/>
          </p:cNvPicPr>
          <p:nvPr/>
        </p:nvPicPr>
        <p:blipFill>
          <a:blip r:embed="rId7"/>
          <a:stretch>
            <a:fillRect/>
          </a:stretch>
        </p:blipFill>
        <p:spPr>
          <a:xfrm>
            <a:off x="2973213" y="5201617"/>
            <a:ext cx="3512843" cy="1551392"/>
          </a:xfrm>
          <a:prstGeom prst="rect">
            <a:avLst/>
          </a:prstGeom>
        </p:spPr>
      </p:pic>
      <p:sp>
        <p:nvSpPr>
          <p:cNvPr id="41" name="TextBox 40">
            <a:extLst>
              <a:ext uri="{FF2B5EF4-FFF2-40B4-BE49-F238E27FC236}">
                <a16:creationId xmlns:a16="http://schemas.microsoft.com/office/drawing/2014/main" id="{601EE3AE-E42D-49AA-8BB0-AEBD14F1DA06}"/>
              </a:ext>
            </a:extLst>
          </p:cNvPr>
          <p:cNvSpPr txBox="1"/>
          <p:nvPr/>
        </p:nvSpPr>
        <p:spPr>
          <a:xfrm>
            <a:off x="7508240" y="4233337"/>
            <a:ext cx="2800350" cy="404086"/>
          </a:xfrm>
          <a:prstGeom prst="rect">
            <a:avLst/>
          </a:prstGeom>
          <a:noFill/>
        </p:spPr>
        <p:txBody>
          <a:bodyPr wrap="square" rtlCol="0">
            <a:spAutoFit/>
          </a:bodyPr>
          <a:lstStyle/>
          <a:p>
            <a:r>
              <a:rPr lang="en-US" sz="2000" dirty="0">
                <a:solidFill>
                  <a:srgbClr val="0070C0"/>
                </a:solidFill>
              </a:rPr>
              <a:t>One sided test</a:t>
            </a:r>
          </a:p>
        </p:txBody>
      </p:sp>
      <p:pic>
        <p:nvPicPr>
          <p:cNvPr id="43" name="Picture 42">
            <a:extLst>
              <a:ext uri="{FF2B5EF4-FFF2-40B4-BE49-F238E27FC236}">
                <a16:creationId xmlns:a16="http://schemas.microsoft.com/office/drawing/2014/main" id="{302318C0-216B-4A2F-8357-66AFDE8300AA}"/>
              </a:ext>
            </a:extLst>
          </p:cNvPr>
          <p:cNvPicPr>
            <a:picLocks noChangeAspect="1"/>
          </p:cNvPicPr>
          <p:nvPr/>
        </p:nvPicPr>
        <p:blipFill>
          <a:blip r:embed="rId8"/>
          <a:stretch>
            <a:fillRect/>
          </a:stretch>
        </p:blipFill>
        <p:spPr>
          <a:xfrm>
            <a:off x="7733357" y="4672566"/>
            <a:ext cx="3757604" cy="375760"/>
          </a:xfrm>
          <a:prstGeom prst="rect">
            <a:avLst/>
          </a:prstGeom>
        </p:spPr>
      </p:pic>
      <p:pic>
        <p:nvPicPr>
          <p:cNvPr id="45" name="Picture 44">
            <a:extLst>
              <a:ext uri="{FF2B5EF4-FFF2-40B4-BE49-F238E27FC236}">
                <a16:creationId xmlns:a16="http://schemas.microsoft.com/office/drawing/2014/main" id="{3B731FC5-6D16-4C27-AAEC-4B46D1F24CCC}"/>
              </a:ext>
            </a:extLst>
          </p:cNvPr>
          <p:cNvPicPr>
            <a:picLocks noChangeAspect="1"/>
          </p:cNvPicPr>
          <p:nvPr/>
        </p:nvPicPr>
        <p:blipFill>
          <a:blip r:embed="rId9"/>
          <a:stretch>
            <a:fillRect/>
          </a:stretch>
        </p:blipFill>
        <p:spPr>
          <a:xfrm>
            <a:off x="7701280" y="5088210"/>
            <a:ext cx="1998828" cy="385316"/>
          </a:xfrm>
          <a:prstGeom prst="rect">
            <a:avLst/>
          </a:prstGeom>
        </p:spPr>
      </p:pic>
      <p:pic>
        <p:nvPicPr>
          <p:cNvPr id="47" name="Picture 46">
            <a:extLst>
              <a:ext uri="{FF2B5EF4-FFF2-40B4-BE49-F238E27FC236}">
                <a16:creationId xmlns:a16="http://schemas.microsoft.com/office/drawing/2014/main" id="{76E76EC6-2208-4E7C-A898-B4C17191E317}"/>
              </a:ext>
            </a:extLst>
          </p:cNvPr>
          <p:cNvPicPr>
            <a:picLocks noChangeAspect="1"/>
          </p:cNvPicPr>
          <p:nvPr/>
        </p:nvPicPr>
        <p:blipFill>
          <a:blip r:embed="rId10"/>
          <a:stretch>
            <a:fillRect/>
          </a:stretch>
        </p:blipFill>
        <p:spPr>
          <a:xfrm>
            <a:off x="7752080" y="5594316"/>
            <a:ext cx="3312160" cy="1157159"/>
          </a:xfrm>
          <a:prstGeom prst="rect">
            <a:avLst/>
          </a:prstGeom>
        </p:spPr>
      </p:pic>
      <p:pic>
        <p:nvPicPr>
          <p:cNvPr id="51" name="Picture 50">
            <a:extLst>
              <a:ext uri="{FF2B5EF4-FFF2-40B4-BE49-F238E27FC236}">
                <a16:creationId xmlns:a16="http://schemas.microsoft.com/office/drawing/2014/main" id="{ED78760D-0B73-4B6A-B10A-D6BF57FFFA36}"/>
              </a:ext>
            </a:extLst>
          </p:cNvPr>
          <p:cNvPicPr>
            <a:picLocks noChangeAspect="1"/>
          </p:cNvPicPr>
          <p:nvPr/>
        </p:nvPicPr>
        <p:blipFill>
          <a:blip r:embed="rId11"/>
          <a:stretch>
            <a:fillRect/>
          </a:stretch>
        </p:blipFill>
        <p:spPr>
          <a:xfrm>
            <a:off x="10427970" y="3425928"/>
            <a:ext cx="1631950" cy="1211599"/>
          </a:xfrm>
          <a:prstGeom prst="rect">
            <a:avLst/>
          </a:prstGeom>
        </p:spPr>
      </p:pic>
    </p:spTree>
    <p:extLst>
      <p:ext uri="{BB962C8B-B14F-4D97-AF65-F5344CB8AC3E}">
        <p14:creationId xmlns:p14="http://schemas.microsoft.com/office/powerpoint/2010/main" val="528739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F6B1-A838-407A-BC27-3296E934FC98}"/>
              </a:ext>
            </a:extLst>
          </p:cNvPr>
          <p:cNvSpPr>
            <a:spLocks noGrp="1"/>
          </p:cNvSpPr>
          <p:nvPr>
            <p:ph type="title"/>
          </p:nvPr>
        </p:nvSpPr>
        <p:spPr/>
        <p:txBody>
          <a:bodyPr>
            <a:normAutofit fontScale="90000"/>
          </a:bodyPr>
          <a:lstStyle/>
          <a:p>
            <a:r>
              <a:rPr lang="en-US" dirty="0"/>
              <a:t>Known variance: Normal </a:t>
            </a:r>
            <a:r>
              <a:rPr lang="en-US" dirty="0" err="1"/>
              <a:t>Distbn</a:t>
            </a:r>
            <a:r>
              <a:rPr lang="en-US" dirty="0"/>
              <a:t>., Unknown variance: T-Distribution</a:t>
            </a:r>
          </a:p>
        </p:txBody>
      </p:sp>
      <p:sp>
        <p:nvSpPr>
          <p:cNvPr id="3" name="Text Placeholder 2">
            <a:extLst>
              <a:ext uri="{FF2B5EF4-FFF2-40B4-BE49-F238E27FC236}">
                <a16:creationId xmlns:a16="http://schemas.microsoft.com/office/drawing/2014/main" id="{743B4628-107C-4543-ACE1-D54638939909}"/>
              </a:ext>
            </a:extLst>
          </p:cNvPr>
          <p:cNvSpPr>
            <a:spLocks noGrp="1"/>
          </p:cNvSpPr>
          <p:nvPr>
            <p:ph type="body" idx="1"/>
          </p:nvPr>
        </p:nvSpPr>
        <p:spPr/>
        <p:txBody>
          <a:bodyPr>
            <a:normAutofit fontScale="92500" lnSpcReduction="20000"/>
          </a:bodyPr>
          <a:lstStyle/>
          <a:p>
            <a:pPr marL="342900" indent="-342900">
              <a:buFont typeface="Arial" panose="020B0604020202020204" pitchFamily="34" charset="0"/>
              <a:buChar char="•"/>
            </a:pPr>
            <a:r>
              <a:rPr lang="en-US" dirty="0"/>
              <a:t>Reject null hypothesis if p-value &lt; </a:t>
            </a:r>
            <a:r>
              <a:rPr lang="el-GR" dirty="0"/>
              <a:t>α</a:t>
            </a:r>
            <a:r>
              <a:rPr lang="en-US" dirty="0"/>
              <a:t> (level of significance)</a:t>
            </a:r>
          </a:p>
          <a:p>
            <a:pPr marL="342900" indent="-342900">
              <a:buFont typeface="Arial" panose="020B0604020202020204" pitchFamily="34" charset="0"/>
              <a:buChar char="•"/>
            </a:pPr>
            <a:r>
              <a:rPr lang="en-US" dirty="0"/>
              <a:t>Smaller the p-value worse the fit</a:t>
            </a:r>
          </a:p>
        </p:txBody>
      </p:sp>
      <p:sp>
        <p:nvSpPr>
          <p:cNvPr id="4" name="Text Placeholder 3">
            <a:extLst>
              <a:ext uri="{FF2B5EF4-FFF2-40B4-BE49-F238E27FC236}">
                <a16:creationId xmlns:a16="http://schemas.microsoft.com/office/drawing/2014/main" id="{A250EC38-96DA-4E7A-B1BB-31B4B7BA485E}"/>
              </a:ext>
            </a:extLst>
          </p:cNvPr>
          <p:cNvSpPr>
            <a:spLocks noGrp="1"/>
          </p:cNvSpPr>
          <p:nvPr>
            <p:ph type="body" sz="quarter" idx="13"/>
          </p:nvPr>
        </p:nvSpPr>
        <p:spPr/>
        <p:txBody>
          <a:bodyPr/>
          <a:lstStyle/>
          <a:p>
            <a:r>
              <a:rPr lang="en-US" dirty="0"/>
              <a:t>5.2</a:t>
            </a:r>
          </a:p>
        </p:txBody>
      </p:sp>
      <p:pic>
        <p:nvPicPr>
          <p:cNvPr id="10" name="Picture 9">
            <a:extLst>
              <a:ext uri="{FF2B5EF4-FFF2-40B4-BE49-F238E27FC236}">
                <a16:creationId xmlns:a16="http://schemas.microsoft.com/office/drawing/2014/main" id="{D078DBF6-05D2-4AC6-B8DE-7C5D536C596F}"/>
              </a:ext>
            </a:extLst>
          </p:cNvPr>
          <p:cNvPicPr>
            <a:picLocks noChangeAspect="1"/>
          </p:cNvPicPr>
          <p:nvPr/>
        </p:nvPicPr>
        <p:blipFill>
          <a:blip r:embed="rId2"/>
          <a:stretch>
            <a:fillRect/>
          </a:stretch>
        </p:blipFill>
        <p:spPr>
          <a:xfrm>
            <a:off x="110490" y="1192531"/>
            <a:ext cx="7374918" cy="2724150"/>
          </a:xfrm>
          <a:prstGeom prst="rect">
            <a:avLst/>
          </a:prstGeom>
          <a:ln>
            <a:noFill/>
          </a:ln>
        </p:spPr>
      </p:pic>
      <p:pic>
        <p:nvPicPr>
          <p:cNvPr id="12" name="Picture 11">
            <a:extLst>
              <a:ext uri="{FF2B5EF4-FFF2-40B4-BE49-F238E27FC236}">
                <a16:creationId xmlns:a16="http://schemas.microsoft.com/office/drawing/2014/main" id="{58D541D5-3FE2-43B9-891D-5398D359EBA3}"/>
              </a:ext>
            </a:extLst>
          </p:cNvPr>
          <p:cNvPicPr>
            <a:picLocks noChangeAspect="1"/>
          </p:cNvPicPr>
          <p:nvPr/>
        </p:nvPicPr>
        <p:blipFill>
          <a:blip r:embed="rId3"/>
          <a:stretch>
            <a:fillRect/>
          </a:stretch>
        </p:blipFill>
        <p:spPr>
          <a:xfrm>
            <a:off x="7485408" y="4003478"/>
            <a:ext cx="4665934" cy="2736542"/>
          </a:xfrm>
          <a:prstGeom prst="rect">
            <a:avLst/>
          </a:prstGeom>
        </p:spPr>
      </p:pic>
      <p:pic>
        <p:nvPicPr>
          <p:cNvPr id="18" name="Picture 17">
            <a:extLst>
              <a:ext uri="{FF2B5EF4-FFF2-40B4-BE49-F238E27FC236}">
                <a16:creationId xmlns:a16="http://schemas.microsoft.com/office/drawing/2014/main" id="{69391807-967F-40B5-9DB3-C235236AE2EA}"/>
              </a:ext>
            </a:extLst>
          </p:cNvPr>
          <p:cNvPicPr>
            <a:picLocks noChangeAspect="1"/>
          </p:cNvPicPr>
          <p:nvPr/>
        </p:nvPicPr>
        <p:blipFill>
          <a:blip r:embed="rId4"/>
          <a:stretch>
            <a:fillRect/>
          </a:stretch>
        </p:blipFill>
        <p:spPr>
          <a:xfrm>
            <a:off x="8849351" y="1560888"/>
            <a:ext cx="1971950" cy="1009791"/>
          </a:xfrm>
          <a:prstGeom prst="rect">
            <a:avLst/>
          </a:prstGeom>
        </p:spPr>
      </p:pic>
      <p:pic>
        <p:nvPicPr>
          <p:cNvPr id="21" name="Picture 20">
            <a:extLst>
              <a:ext uri="{FF2B5EF4-FFF2-40B4-BE49-F238E27FC236}">
                <a16:creationId xmlns:a16="http://schemas.microsoft.com/office/drawing/2014/main" id="{B2F56F87-F710-408E-B110-F10E315B1AE8}"/>
              </a:ext>
            </a:extLst>
          </p:cNvPr>
          <p:cNvPicPr>
            <a:picLocks noChangeAspect="1"/>
          </p:cNvPicPr>
          <p:nvPr/>
        </p:nvPicPr>
        <p:blipFill>
          <a:blip r:embed="rId5"/>
          <a:stretch>
            <a:fillRect/>
          </a:stretch>
        </p:blipFill>
        <p:spPr>
          <a:xfrm>
            <a:off x="7885430" y="1181261"/>
            <a:ext cx="3400900" cy="371527"/>
          </a:xfrm>
          <a:prstGeom prst="rect">
            <a:avLst/>
          </a:prstGeom>
        </p:spPr>
      </p:pic>
      <p:sp>
        <p:nvSpPr>
          <p:cNvPr id="26" name="TextBox 25">
            <a:extLst>
              <a:ext uri="{FF2B5EF4-FFF2-40B4-BE49-F238E27FC236}">
                <a16:creationId xmlns:a16="http://schemas.microsoft.com/office/drawing/2014/main" id="{9D28ECB7-2C18-4AB4-A8E2-49B917C8B726}"/>
              </a:ext>
            </a:extLst>
          </p:cNvPr>
          <p:cNvSpPr txBox="1"/>
          <p:nvPr/>
        </p:nvSpPr>
        <p:spPr>
          <a:xfrm>
            <a:off x="9651991" y="2763520"/>
            <a:ext cx="2429519" cy="646331"/>
          </a:xfrm>
          <a:prstGeom prst="rect">
            <a:avLst/>
          </a:prstGeom>
          <a:noFill/>
        </p:spPr>
        <p:txBody>
          <a:bodyPr wrap="square" rtlCol="0">
            <a:spAutoFit/>
          </a:bodyPr>
          <a:lstStyle/>
          <a:p>
            <a:r>
              <a:rPr lang="en-US" dirty="0"/>
              <a:t>is t-distribution with n-1 degrees of freedom</a:t>
            </a:r>
          </a:p>
        </p:txBody>
      </p:sp>
      <p:sp>
        <p:nvSpPr>
          <p:cNvPr id="27" name="TextBox 26">
            <a:extLst>
              <a:ext uri="{FF2B5EF4-FFF2-40B4-BE49-F238E27FC236}">
                <a16:creationId xmlns:a16="http://schemas.microsoft.com/office/drawing/2014/main" id="{03D92063-F32E-4CBD-AB68-C7D77C82B8F8}"/>
              </a:ext>
            </a:extLst>
          </p:cNvPr>
          <p:cNvSpPr txBox="1"/>
          <p:nvPr/>
        </p:nvSpPr>
        <p:spPr>
          <a:xfrm>
            <a:off x="11115040" y="2158711"/>
            <a:ext cx="853440" cy="365959"/>
          </a:xfrm>
          <a:prstGeom prst="rect">
            <a:avLst/>
          </a:prstGeom>
          <a:noFill/>
        </p:spPr>
        <p:txBody>
          <a:bodyPr wrap="square" rtlCol="0">
            <a:spAutoFit/>
          </a:bodyPr>
          <a:lstStyle/>
          <a:p>
            <a:r>
              <a:rPr lang="en-US" dirty="0"/>
              <a:t>hence</a:t>
            </a:r>
          </a:p>
        </p:txBody>
      </p:sp>
      <p:pic>
        <p:nvPicPr>
          <p:cNvPr id="31" name="Picture 30">
            <a:extLst>
              <a:ext uri="{FF2B5EF4-FFF2-40B4-BE49-F238E27FC236}">
                <a16:creationId xmlns:a16="http://schemas.microsoft.com/office/drawing/2014/main" id="{D9C7F1D6-382C-4D39-B81C-5EDAC02269D6}"/>
              </a:ext>
            </a:extLst>
          </p:cNvPr>
          <p:cNvPicPr>
            <a:picLocks noChangeAspect="1"/>
          </p:cNvPicPr>
          <p:nvPr/>
        </p:nvPicPr>
        <p:blipFill>
          <a:blip r:embed="rId6"/>
          <a:stretch>
            <a:fillRect/>
          </a:stretch>
        </p:blipFill>
        <p:spPr>
          <a:xfrm>
            <a:off x="110490" y="3947161"/>
            <a:ext cx="7374919" cy="2819527"/>
          </a:xfrm>
          <a:prstGeom prst="rect">
            <a:avLst/>
          </a:prstGeom>
          <a:solidFill>
            <a:srgbClr val="0070C0"/>
          </a:solidFill>
          <a:ln>
            <a:noFill/>
          </a:ln>
        </p:spPr>
      </p:pic>
      <p:pic>
        <p:nvPicPr>
          <p:cNvPr id="33" name="Picture 32">
            <a:extLst>
              <a:ext uri="{FF2B5EF4-FFF2-40B4-BE49-F238E27FC236}">
                <a16:creationId xmlns:a16="http://schemas.microsoft.com/office/drawing/2014/main" id="{DA2FEBDE-F1D6-46AC-90BA-A815442C0F53}"/>
              </a:ext>
            </a:extLst>
          </p:cNvPr>
          <p:cNvPicPr>
            <a:picLocks noChangeAspect="1"/>
          </p:cNvPicPr>
          <p:nvPr/>
        </p:nvPicPr>
        <p:blipFill>
          <a:blip r:embed="rId7"/>
          <a:stretch>
            <a:fillRect/>
          </a:stretch>
        </p:blipFill>
        <p:spPr>
          <a:xfrm>
            <a:off x="7823209" y="2696628"/>
            <a:ext cx="1714500" cy="752475"/>
          </a:xfrm>
          <a:prstGeom prst="rect">
            <a:avLst/>
          </a:prstGeom>
        </p:spPr>
      </p:pic>
    </p:spTree>
    <p:extLst>
      <p:ext uri="{BB962C8B-B14F-4D97-AF65-F5344CB8AC3E}">
        <p14:creationId xmlns:p14="http://schemas.microsoft.com/office/powerpoint/2010/main" val="3202805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6159-DDDA-4DBE-BC19-084F46B7F9FC}"/>
              </a:ext>
            </a:extLst>
          </p:cNvPr>
          <p:cNvSpPr>
            <a:spLocks noGrp="1"/>
          </p:cNvSpPr>
          <p:nvPr>
            <p:ph type="title"/>
          </p:nvPr>
        </p:nvSpPr>
        <p:spPr/>
        <p:txBody>
          <a:bodyPr>
            <a:normAutofit fontScale="90000"/>
          </a:bodyPr>
          <a:lstStyle/>
          <a:p>
            <a:r>
              <a:rPr lang="en-US" dirty="0"/>
              <a:t>Testing equality of means of two Normal populations</a:t>
            </a:r>
          </a:p>
        </p:txBody>
      </p:sp>
      <p:sp>
        <p:nvSpPr>
          <p:cNvPr id="3" name="Text Placeholder 2">
            <a:extLst>
              <a:ext uri="{FF2B5EF4-FFF2-40B4-BE49-F238E27FC236}">
                <a16:creationId xmlns:a16="http://schemas.microsoft.com/office/drawing/2014/main" id="{6582987A-7CA8-46A9-81A6-904F2ADC6274}"/>
              </a:ext>
            </a:extLst>
          </p:cNvPr>
          <p:cNvSpPr>
            <a:spLocks noGrp="1"/>
          </p:cNvSpPr>
          <p:nvPr>
            <p:ph type="body" idx="1"/>
          </p:nvPr>
        </p:nvSpPr>
        <p:spPr/>
        <p:txBody>
          <a:bodyPr>
            <a:normAutofit fontScale="92500" lnSpcReduction="20000"/>
          </a:bodyPr>
          <a:lstStyle/>
          <a:p>
            <a:r>
              <a:rPr lang="en-US" dirty="0"/>
              <a:t>Paired t-test can work even if the two populations are not independent and have different variances.</a:t>
            </a:r>
          </a:p>
          <a:p>
            <a:r>
              <a:rPr lang="en-US" dirty="0"/>
              <a:t>Separate tests for </a:t>
            </a:r>
            <a:r>
              <a:rPr lang="en-US" dirty="0" err="1"/>
              <a:t>i</a:t>
            </a:r>
            <a:r>
              <a:rPr lang="en-US" dirty="0"/>
              <a:t>) known variance, ii) unknown but equal variance, iii) unknown, unequal variance.</a:t>
            </a:r>
          </a:p>
        </p:txBody>
      </p:sp>
      <p:sp>
        <p:nvSpPr>
          <p:cNvPr id="4" name="Text Placeholder 3">
            <a:extLst>
              <a:ext uri="{FF2B5EF4-FFF2-40B4-BE49-F238E27FC236}">
                <a16:creationId xmlns:a16="http://schemas.microsoft.com/office/drawing/2014/main" id="{8CEE99DD-CFFC-40E7-B5DA-8962F9478123}"/>
              </a:ext>
            </a:extLst>
          </p:cNvPr>
          <p:cNvSpPr>
            <a:spLocks noGrp="1"/>
          </p:cNvSpPr>
          <p:nvPr>
            <p:ph type="body" sz="quarter" idx="13"/>
          </p:nvPr>
        </p:nvSpPr>
        <p:spPr/>
        <p:txBody>
          <a:bodyPr/>
          <a:lstStyle/>
          <a:p>
            <a:r>
              <a:rPr lang="en-US" dirty="0"/>
              <a:t>5.3</a:t>
            </a:r>
          </a:p>
        </p:txBody>
      </p:sp>
      <p:pic>
        <p:nvPicPr>
          <p:cNvPr id="6" name="Picture 5">
            <a:extLst>
              <a:ext uri="{FF2B5EF4-FFF2-40B4-BE49-F238E27FC236}">
                <a16:creationId xmlns:a16="http://schemas.microsoft.com/office/drawing/2014/main" id="{0F2847F0-A432-4C7A-ABA5-2760D92C778F}"/>
              </a:ext>
            </a:extLst>
          </p:cNvPr>
          <p:cNvPicPr>
            <a:picLocks noChangeAspect="1"/>
          </p:cNvPicPr>
          <p:nvPr/>
        </p:nvPicPr>
        <p:blipFill>
          <a:blip r:embed="rId3"/>
          <a:stretch>
            <a:fillRect/>
          </a:stretch>
        </p:blipFill>
        <p:spPr>
          <a:xfrm>
            <a:off x="3156267" y="1199971"/>
            <a:ext cx="9005253" cy="4087845"/>
          </a:xfrm>
          <a:prstGeom prst="rect">
            <a:avLst/>
          </a:prstGeom>
          <a:solidFill>
            <a:srgbClr val="0070C0"/>
          </a:solidFill>
          <a:ln>
            <a:solidFill>
              <a:srgbClr val="0070C0"/>
            </a:solidFill>
          </a:ln>
        </p:spPr>
      </p:pic>
      <p:pic>
        <p:nvPicPr>
          <p:cNvPr id="8" name="Picture 7">
            <a:extLst>
              <a:ext uri="{FF2B5EF4-FFF2-40B4-BE49-F238E27FC236}">
                <a16:creationId xmlns:a16="http://schemas.microsoft.com/office/drawing/2014/main" id="{923BBF26-76CB-4405-829F-2D5542AC11B6}"/>
              </a:ext>
            </a:extLst>
          </p:cNvPr>
          <p:cNvPicPr>
            <a:picLocks noChangeAspect="1"/>
          </p:cNvPicPr>
          <p:nvPr/>
        </p:nvPicPr>
        <p:blipFill>
          <a:blip r:embed="rId4"/>
          <a:stretch>
            <a:fillRect/>
          </a:stretch>
        </p:blipFill>
        <p:spPr>
          <a:xfrm>
            <a:off x="291685" y="1332384"/>
            <a:ext cx="2372056" cy="419158"/>
          </a:xfrm>
          <a:prstGeom prst="rect">
            <a:avLst/>
          </a:prstGeom>
        </p:spPr>
      </p:pic>
      <p:pic>
        <p:nvPicPr>
          <p:cNvPr id="10" name="Picture 9">
            <a:extLst>
              <a:ext uri="{FF2B5EF4-FFF2-40B4-BE49-F238E27FC236}">
                <a16:creationId xmlns:a16="http://schemas.microsoft.com/office/drawing/2014/main" id="{B1BCCD59-CA96-4BAD-85DE-F4A0F6EF50A8}"/>
              </a:ext>
            </a:extLst>
          </p:cNvPr>
          <p:cNvPicPr>
            <a:picLocks noChangeAspect="1"/>
          </p:cNvPicPr>
          <p:nvPr/>
        </p:nvPicPr>
        <p:blipFill>
          <a:blip r:embed="rId5"/>
          <a:stretch>
            <a:fillRect/>
          </a:stretch>
        </p:blipFill>
        <p:spPr>
          <a:xfrm>
            <a:off x="35145" y="1921875"/>
            <a:ext cx="2972215" cy="2191056"/>
          </a:xfrm>
          <a:prstGeom prst="rect">
            <a:avLst/>
          </a:prstGeom>
        </p:spPr>
      </p:pic>
      <p:pic>
        <p:nvPicPr>
          <p:cNvPr id="16" name="Picture 15">
            <a:extLst>
              <a:ext uri="{FF2B5EF4-FFF2-40B4-BE49-F238E27FC236}">
                <a16:creationId xmlns:a16="http://schemas.microsoft.com/office/drawing/2014/main" id="{60749CB3-DF55-4A37-85DA-476665C9E087}"/>
              </a:ext>
            </a:extLst>
          </p:cNvPr>
          <p:cNvPicPr>
            <a:picLocks noChangeAspect="1"/>
          </p:cNvPicPr>
          <p:nvPr/>
        </p:nvPicPr>
        <p:blipFill>
          <a:blip r:embed="rId6"/>
          <a:stretch>
            <a:fillRect/>
          </a:stretch>
        </p:blipFill>
        <p:spPr>
          <a:xfrm>
            <a:off x="118166" y="4385958"/>
            <a:ext cx="2952750" cy="333375"/>
          </a:xfrm>
          <a:prstGeom prst="rect">
            <a:avLst/>
          </a:prstGeom>
        </p:spPr>
      </p:pic>
      <p:pic>
        <p:nvPicPr>
          <p:cNvPr id="18" name="Picture 17">
            <a:extLst>
              <a:ext uri="{FF2B5EF4-FFF2-40B4-BE49-F238E27FC236}">
                <a16:creationId xmlns:a16="http://schemas.microsoft.com/office/drawing/2014/main" id="{3FAE5978-FC40-4419-9446-7F6D98EFE166}"/>
              </a:ext>
            </a:extLst>
          </p:cNvPr>
          <p:cNvPicPr>
            <a:picLocks noChangeAspect="1"/>
          </p:cNvPicPr>
          <p:nvPr/>
        </p:nvPicPr>
        <p:blipFill>
          <a:blip r:embed="rId7"/>
          <a:stretch>
            <a:fillRect/>
          </a:stretch>
        </p:blipFill>
        <p:spPr>
          <a:xfrm>
            <a:off x="608122" y="4809480"/>
            <a:ext cx="1474678" cy="979752"/>
          </a:xfrm>
          <a:prstGeom prst="rect">
            <a:avLst/>
          </a:prstGeom>
        </p:spPr>
      </p:pic>
      <p:sp>
        <p:nvSpPr>
          <p:cNvPr id="20" name="TextBox 19">
            <a:extLst>
              <a:ext uri="{FF2B5EF4-FFF2-40B4-BE49-F238E27FC236}">
                <a16:creationId xmlns:a16="http://schemas.microsoft.com/office/drawing/2014/main" id="{6E2807B4-C4E4-4801-A78A-FC32B86A32C4}"/>
              </a:ext>
            </a:extLst>
          </p:cNvPr>
          <p:cNvSpPr txBox="1"/>
          <p:nvPr/>
        </p:nvSpPr>
        <p:spPr>
          <a:xfrm>
            <a:off x="118167" y="5879378"/>
            <a:ext cx="2371034" cy="923330"/>
          </a:xfrm>
          <a:prstGeom prst="rect">
            <a:avLst/>
          </a:prstGeom>
          <a:noFill/>
        </p:spPr>
        <p:txBody>
          <a:bodyPr wrap="square">
            <a:spAutoFit/>
          </a:bodyPr>
          <a:lstStyle/>
          <a:p>
            <a:r>
              <a:rPr lang="en-US" dirty="0"/>
              <a:t>normal population having unknown mean and unknown variance</a:t>
            </a:r>
          </a:p>
        </p:txBody>
      </p:sp>
      <p:pic>
        <p:nvPicPr>
          <p:cNvPr id="22" name="Picture 21">
            <a:extLst>
              <a:ext uri="{FF2B5EF4-FFF2-40B4-BE49-F238E27FC236}">
                <a16:creationId xmlns:a16="http://schemas.microsoft.com/office/drawing/2014/main" id="{F262ECD1-0B97-49D1-944C-7A4A2195185F}"/>
              </a:ext>
            </a:extLst>
          </p:cNvPr>
          <p:cNvPicPr>
            <a:picLocks noChangeAspect="1"/>
          </p:cNvPicPr>
          <p:nvPr/>
        </p:nvPicPr>
        <p:blipFill>
          <a:blip r:embed="rId8"/>
          <a:stretch>
            <a:fillRect/>
          </a:stretch>
        </p:blipFill>
        <p:spPr>
          <a:xfrm>
            <a:off x="3156267" y="5530606"/>
            <a:ext cx="5270952" cy="1092947"/>
          </a:xfrm>
          <a:prstGeom prst="rect">
            <a:avLst/>
          </a:prstGeom>
        </p:spPr>
      </p:pic>
    </p:spTree>
    <p:extLst>
      <p:ext uri="{BB962C8B-B14F-4D97-AF65-F5344CB8AC3E}">
        <p14:creationId xmlns:p14="http://schemas.microsoft.com/office/powerpoint/2010/main" val="2134611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45ED-6B5C-4336-8287-20E17AB9D862}"/>
              </a:ext>
            </a:extLst>
          </p:cNvPr>
          <p:cNvSpPr>
            <a:spLocks noGrp="1"/>
          </p:cNvSpPr>
          <p:nvPr>
            <p:ph type="title"/>
          </p:nvPr>
        </p:nvSpPr>
        <p:spPr/>
        <p:txBody>
          <a:bodyPr>
            <a:normAutofit fontScale="90000"/>
          </a:bodyPr>
          <a:lstStyle/>
          <a:p>
            <a:r>
              <a:rPr lang="en-US" dirty="0"/>
              <a:t>Tests comparing the Variance of populations</a:t>
            </a:r>
          </a:p>
        </p:txBody>
      </p:sp>
      <p:sp>
        <p:nvSpPr>
          <p:cNvPr id="3" name="Text Placeholder 2">
            <a:extLst>
              <a:ext uri="{FF2B5EF4-FFF2-40B4-BE49-F238E27FC236}">
                <a16:creationId xmlns:a16="http://schemas.microsoft.com/office/drawing/2014/main" id="{C39B08BF-8D98-4DFF-8349-4E0816B4D0DF}"/>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6FDEAF-6B76-40B8-AE06-E9BA9B98A1AB}"/>
              </a:ext>
            </a:extLst>
          </p:cNvPr>
          <p:cNvSpPr>
            <a:spLocks noGrp="1"/>
          </p:cNvSpPr>
          <p:nvPr>
            <p:ph type="body" sz="quarter" idx="13"/>
          </p:nvPr>
        </p:nvSpPr>
        <p:spPr/>
        <p:txBody>
          <a:bodyPr/>
          <a:lstStyle/>
          <a:p>
            <a:r>
              <a:rPr lang="en-US" dirty="0"/>
              <a:t>5.4</a:t>
            </a:r>
          </a:p>
        </p:txBody>
      </p:sp>
      <p:pic>
        <p:nvPicPr>
          <p:cNvPr id="6" name="Picture 5">
            <a:extLst>
              <a:ext uri="{FF2B5EF4-FFF2-40B4-BE49-F238E27FC236}">
                <a16:creationId xmlns:a16="http://schemas.microsoft.com/office/drawing/2014/main" id="{CFA015FE-4EC9-44C6-B166-4569DBDBF512}"/>
              </a:ext>
            </a:extLst>
          </p:cNvPr>
          <p:cNvPicPr>
            <a:picLocks noChangeAspect="1"/>
          </p:cNvPicPr>
          <p:nvPr/>
        </p:nvPicPr>
        <p:blipFill>
          <a:blip r:embed="rId2"/>
          <a:stretch>
            <a:fillRect/>
          </a:stretch>
        </p:blipFill>
        <p:spPr>
          <a:xfrm>
            <a:off x="575310" y="1246685"/>
            <a:ext cx="4128770" cy="419086"/>
          </a:xfrm>
          <a:prstGeom prst="rect">
            <a:avLst/>
          </a:prstGeom>
        </p:spPr>
      </p:pic>
      <p:pic>
        <p:nvPicPr>
          <p:cNvPr id="8" name="Picture 7">
            <a:extLst>
              <a:ext uri="{FF2B5EF4-FFF2-40B4-BE49-F238E27FC236}">
                <a16:creationId xmlns:a16="http://schemas.microsoft.com/office/drawing/2014/main" id="{6238B1A6-82F2-4F32-A151-84BE9542B09A}"/>
              </a:ext>
            </a:extLst>
          </p:cNvPr>
          <p:cNvPicPr>
            <a:picLocks noChangeAspect="1"/>
          </p:cNvPicPr>
          <p:nvPr/>
        </p:nvPicPr>
        <p:blipFill>
          <a:blip r:embed="rId3"/>
          <a:stretch>
            <a:fillRect/>
          </a:stretch>
        </p:blipFill>
        <p:spPr>
          <a:xfrm>
            <a:off x="1604109" y="1746273"/>
            <a:ext cx="1884840" cy="777497"/>
          </a:xfrm>
          <a:prstGeom prst="rect">
            <a:avLst/>
          </a:prstGeom>
        </p:spPr>
      </p:pic>
      <p:pic>
        <p:nvPicPr>
          <p:cNvPr id="12" name="Picture 11">
            <a:extLst>
              <a:ext uri="{FF2B5EF4-FFF2-40B4-BE49-F238E27FC236}">
                <a16:creationId xmlns:a16="http://schemas.microsoft.com/office/drawing/2014/main" id="{BBCFD01B-6207-497A-8DF4-F1CD143D9120}"/>
              </a:ext>
            </a:extLst>
          </p:cNvPr>
          <p:cNvPicPr>
            <a:picLocks noChangeAspect="1"/>
          </p:cNvPicPr>
          <p:nvPr/>
        </p:nvPicPr>
        <p:blipFill>
          <a:blip r:embed="rId4"/>
          <a:stretch>
            <a:fillRect/>
          </a:stretch>
        </p:blipFill>
        <p:spPr>
          <a:xfrm>
            <a:off x="138430" y="2638742"/>
            <a:ext cx="5410200" cy="2352675"/>
          </a:xfrm>
          <a:prstGeom prst="rect">
            <a:avLst/>
          </a:prstGeom>
        </p:spPr>
      </p:pic>
      <p:pic>
        <p:nvPicPr>
          <p:cNvPr id="24" name="Picture 23">
            <a:extLst>
              <a:ext uri="{FF2B5EF4-FFF2-40B4-BE49-F238E27FC236}">
                <a16:creationId xmlns:a16="http://schemas.microsoft.com/office/drawing/2014/main" id="{4970CE00-9DA0-45AE-9054-3D8B62D0F949}"/>
              </a:ext>
            </a:extLst>
          </p:cNvPr>
          <p:cNvPicPr>
            <a:picLocks noChangeAspect="1"/>
          </p:cNvPicPr>
          <p:nvPr/>
        </p:nvPicPr>
        <p:blipFill>
          <a:blip r:embed="rId5"/>
          <a:stretch>
            <a:fillRect/>
          </a:stretch>
        </p:blipFill>
        <p:spPr>
          <a:xfrm>
            <a:off x="5882640" y="1238616"/>
            <a:ext cx="6265821" cy="5531819"/>
          </a:xfrm>
          <a:prstGeom prst="rect">
            <a:avLst/>
          </a:prstGeom>
        </p:spPr>
      </p:pic>
    </p:spTree>
    <p:extLst>
      <p:ext uri="{BB962C8B-B14F-4D97-AF65-F5344CB8AC3E}">
        <p14:creationId xmlns:p14="http://schemas.microsoft.com/office/powerpoint/2010/main" val="2093195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Chapter-6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lstStyle/>
          <a:p>
            <a:pPr marL="514350" indent="-514350">
              <a:buFont typeface="+mj-lt"/>
              <a:buAutoNum type="arabicPeriod"/>
            </a:pPr>
            <a:r>
              <a:rPr lang="en-US" dirty="0"/>
              <a:t>One way - Analysis of Variance (ANOVA) </a:t>
            </a:r>
          </a:p>
          <a:p>
            <a:pPr marL="514350" indent="-514350">
              <a:buFont typeface="+mj-lt"/>
              <a:buAutoNum type="arabicPeriod"/>
            </a:pPr>
            <a:r>
              <a:rPr lang="en-US" dirty="0"/>
              <a:t>Chi-squared test – test independence of two categorical columns</a:t>
            </a:r>
          </a:p>
        </p:txBody>
      </p:sp>
    </p:spTree>
    <p:extLst>
      <p:ext uri="{BB962C8B-B14F-4D97-AF65-F5344CB8AC3E}">
        <p14:creationId xmlns:p14="http://schemas.microsoft.com/office/powerpoint/2010/main" val="444815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1D52B81-CA3A-F091-49BF-6DDCAB625808}"/>
              </a:ext>
            </a:extLst>
          </p:cNvPr>
          <p:cNvPicPr>
            <a:picLocks noChangeAspect="1"/>
          </p:cNvPicPr>
          <p:nvPr/>
        </p:nvPicPr>
        <p:blipFill>
          <a:blip r:embed="rId2"/>
          <a:stretch>
            <a:fillRect/>
          </a:stretch>
        </p:blipFill>
        <p:spPr>
          <a:xfrm>
            <a:off x="673331" y="4147666"/>
            <a:ext cx="2695575" cy="876300"/>
          </a:xfrm>
          <a:prstGeom prst="rect">
            <a:avLst/>
          </a:prstGeom>
        </p:spPr>
      </p:pic>
      <p:sp>
        <p:nvSpPr>
          <p:cNvPr id="2" name="Title 1">
            <a:extLst>
              <a:ext uri="{FF2B5EF4-FFF2-40B4-BE49-F238E27FC236}">
                <a16:creationId xmlns:a16="http://schemas.microsoft.com/office/drawing/2014/main" id="{9AC70AED-C375-4B01-A475-1629B8CC1064}"/>
              </a:ext>
            </a:extLst>
          </p:cNvPr>
          <p:cNvSpPr>
            <a:spLocks noGrp="1"/>
          </p:cNvSpPr>
          <p:nvPr>
            <p:ph type="title"/>
          </p:nvPr>
        </p:nvSpPr>
        <p:spPr/>
        <p:txBody>
          <a:bodyPr>
            <a:normAutofit fontScale="90000"/>
          </a:bodyPr>
          <a:lstStyle/>
          <a:p>
            <a:r>
              <a:rPr lang="en-US" dirty="0"/>
              <a:t>One way - Analysis of Variance (ANOVA)</a:t>
            </a:r>
          </a:p>
        </p:txBody>
      </p:sp>
      <p:sp>
        <p:nvSpPr>
          <p:cNvPr id="3" name="Text Placeholder 2">
            <a:extLst>
              <a:ext uri="{FF2B5EF4-FFF2-40B4-BE49-F238E27FC236}">
                <a16:creationId xmlns:a16="http://schemas.microsoft.com/office/drawing/2014/main" id="{311865B7-B98B-4586-A48C-079221BF5607}"/>
              </a:ext>
            </a:extLst>
          </p:cNvPr>
          <p:cNvSpPr>
            <a:spLocks noGrp="1"/>
          </p:cNvSpPr>
          <p:nvPr>
            <p:ph type="body" idx="1"/>
          </p:nvPr>
        </p:nvSpPr>
        <p:spPr/>
        <p:txBody>
          <a:bodyPr>
            <a:normAutofit/>
          </a:bodyPr>
          <a:lstStyle/>
          <a:p>
            <a:r>
              <a:rPr lang="en-US" dirty="0"/>
              <a:t>Get two estimates of variance: </a:t>
            </a:r>
            <a:r>
              <a:rPr lang="en-US" dirty="0" err="1"/>
              <a:t>i</a:t>
            </a:r>
            <a:r>
              <a:rPr lang="en-US" dirty="0"/>
              <a:t>. When assuming all group means are same, ii. irrespective of the group means being same or not. If they differ much then the group means are not same.</a:t>
            </a:r>
          </a:p>
        </p:txBody>
      </p:sp>
      <p:sp>
        <p:nvSpPr>
          <p:cNvPr id="4" name="Text Placeholder 3">
            <a:extLst>
              <a:ext uri="{FF2B5EF4-FFF2-40B4-BE49-F238E27FC236}">
                <a16:creationId xmlns:a16="http://schemas.microsoft.com/office/drawing/2014/main" id="{65FEF625-8F77-41CB-90E4-2880EF5C475E}"/>
              </a:ext>
            </a:extLst>
          </p:cNvPr>
          <p:cNvSpPr>
            <a:spLocks noGrp="1"/>
          </p:cNvSpPr>
          <p:nvPr>
            <p:ph type="body" sz="quarter" idx="13"/>
          </p:nvPr>
        </p:nvSpPr>
        <p:spPr/>
        <p:txBody>
          <a:bodyPr/>
          <a:lstStyle/>
          <a:p>
            <a:r>
              <a:rPr lang="en-US" dirty="0"/>
              <a:t>6.1</a:t>
            </a:r>
          </a:p>
        </p:txBody>
      </p:sp>
      <p:pic>
        <p:nvPicPr>
          <p:cNvPr id="7" name="Picture 6">
            <a:extLst>
              <a:ext uri="{FF2B5EF4-FFF2-40B4-BE49-F238E27FC236}">
                <a16:creationId xmlns:a16="http://schemas.microsoft.com/office/drawing/2014/main" id="{82EDEB83-C0CB-4585-8307-B6C5AB360E8D}"/>
              </a:ext>
            </a:extLst>
          </p:cNvPr>
          <p:cNvPicPr>
            <a:picLocks noChangeAspect="1"/>
          </p:cNvPicPr>
          <p:nvPr/>
        </p:nvPicPr>
        <p:blipFill>
          <a:blip r:embed="rId3"/>
          <a:stretch>
            <a:fillRect/>
          </a:stretch>
        </p:blipFill>
        <p:spPr>
          <a:xfrm>
            <a:off x="42863" y="1192849"/>
            <a:ext cx="8718365" cy="1854805"/>
          </a:xfrm>
          <a:prstGeom prst="rect">
            <a:avLst/>
          </a:prstGeom>
        </p:spPr>
      </p:pic>
      <p:pic>
        <p:nvPicPr>
          <p:cNvPr id="9" name="Picture 8">
            <a:extLst>
              <a:ext uri="{FF2B5EF4-FFF2-40B4-BE49-F238E27FC236}">
                <a16:creationId xmlns:a16="http://schemas.microsoft.com/office/drawing/2014/main" id="{FB01BD7D-7542-4046-B449-D0B2253A56A5}"/>
              </a:ext>
            </a:extLst>
          </p:cNvPr>
          <p:cNvPicPr>
            <a:picLocks noChangeAspect="1"/>
          </p:cNvPicPr>
          <p:nvPr/>
        </p:nvPicPr>
        <p:blipFill>
          <a:blip r:embed="rId4"/>
          <a:stretch>
            <a:fillRect/>
          </a:stretch>
        </p:blipFill>
        <p:spPr>
          <a:xfrm>
            <a:off x="-493" y="3113491"/>
            <a:ext cx="6178006" cy="912568"/>
          </a:xfrm>
          <a:prstGeom prst="rect">
            <a:avLst/>
          </a:prstGeom>
        </p:spPr>
      </p:pic>
      <p:pic>
        <p:nvPicPr>
          <p:cNvPr id="11" name="Picture 10">
            <a:extLst>
              <a:ext uri="{FF2B5EF4-FFF2-40B4-BE49-F238E27FC236}">
                <a16:creationId xmlns:a16="http://schemas.microsoft.com/office/drawing/2014/main" id="{BC130BBC-020B-4E63-A7AD-5AE9F481E196}"/>
              </a:ext>
            </a:extLst>
          </p:cNvPr>
          <p:cNvPicPr>
            <a:picLocks noChangeAspect="1"/>
          </p:cNvPicPr>
          <p:nvPr/>
        </p:nvPicPr>
        <p:blipFill>
          <a:blip r:embed="rId5"/>
          <a:stretch>
            <a:fillRect/>
          </a:stretch>
        </p:blipFill>
        <p:spPr>
          <a:xfrm>
            <a:off x="6691782" y="3166853"/>
            <a:ext cx="1463274" cy="821740"/>
          </a:xfrm>
          <a:prstGeom prst="rect">
            <a:avLst/>
          </a:prstGeom>
        </p:spPr>
      </p:pic>
      <p:pic>
        <p:nvPicPr>
          <p:cNvPr id="13" name="Picture 12">
            <a:extLst>
              <a:ext uri="{FF2B5EF4-FFF2-40B4-BE49-F238E27FC236}">
                <a16:creationId xmlns:a16="http://schemas.microsoft.com/office/drawing/2014/main" id="{02766B78-65F0-46B7-977E-F673F5BE6121}"/>
              </a:ext>
            </a:extLst>
          </p:cNvPr>
          <p:cNvPicPr>
            <a:picLocks noChangeAspect="1"/>
          </p:cNvPicPr>
          <p:nvPr/>
        </p:nvPicPr>
        <p:blipFill>
          <a:blip r:embed="rId6"/>
          <a:stretch>
            <a:fillRect/>
          </a:stretch>
        </p:blipFill>
        <p:spPr>
          <a:xfrm>
            <a:off x="8803263" y="3154227"/>
            <a:ext cx="2243960" cy="831096"/>
          </a:xfrm>
          <a:prstGeom prst="rect">
            <a:avLst/>
          </a:prstGeom>
        </p:spPr>
      </p:pic>
      <p:sp>
        <p:nvSpPr>
          <p:cNvPr id="5" name="TextBox 4">
            <a:extLst>
              <a:ext uri="{FF2B5EF4-FFF2-40B4-BE49-F238E27FC236}">
                <a16:creationId xmlns:a16="http://schemas.microsoft.com/office/drawing/2014/main" id="{D90F8C8C-833A-F182-E0AA-B479A7C6096F}"/>
              </a:ext>
            </a:extLst>
          </p:cNvPr>
          <p:cNvSpPr txBox="1"/>
          <p:nvPr/>
        </p:nvSpPr>
        <p:spPr>
          <a:xfrm flipH="1">
            <a:off x="6244497" y="3367757"/>
            <a:ext cx="549704" cy="369332"/>
          </a:xfrm>
          <a:prstGeom prst="rect">
            <a:avLst/>
          </a:prstGeom>
          <a:noFill/>
        </p:spPr>
        <p:txBody>
          <a:bodyPr wrap="square" rtlCol="0">
            <a:spAutoFit/>
          </a:bodyPr>
          <a:lstStyle/>
          <a:p>
            <a:r>
              <a:rPr lang="en-US" dirty="0"/>
              <a:t>Let</a:t>
            </a:r>
          </a:p>
        </p:txBody>
      </p:sp>
      <p:sp>
        <p:nvSpPr>
          <p:cNvPr id="6" name="TextBox 5">
            <a:extLst>
              <a:ext uri="{FF2B5EF4-FFF2-40B4-BE49-F238E27FC236}">
                <a16:creationId xmlns:a16="http://schemas.microsoft.com/office/drawing/2014/main" id="{B3E97E74-846D-7385-87A8-2DEF1C224499}"/>
              </a:ext>
            </a:extLst>
          </p:cNvPr>
          <p:cNvSpPr txBox="1"/>
          <p:nvPr/>
        </p:nvSpPr>
        <p:spPr>
          <a:xfrm flipH="1">
            <a:off x="8165309" y="3367757"/>
            <a:ext cx="637954" cy="369332"/>
          </a:xfrm>
          <a:prstGeom prst="rect">
            <a:avLst/>
          </a:prstGeom>
          <a:noFill/>
        </p:spPr>
        <p:txBody>
          <a:bodyPr wrap="square" rtlCol="0">
            <a:spAutoFit/>
          </a:bodyPr>
          <a:lstStyle/>
          <a:p>
            <a:r>
              <a:rPr lang="en-US" dirty="0"/>
              <a:t>then</a:t>
            </a:r>
          </a:p>
        </p:txBody>
      </p:sp>
      <p:pic>
        <p:nvPicPr>
          <p:cNvPr id="10" name="Picture 9">
            <a:extLst>
              <a:ext uri="{FF2B5EF4-FFF2-40B4-BE49-F238E27FC236}">
                <a16:creationId xmlns:a16="http://schemas.microsoft.com/office/drawing/2014/main" id="{6F3546DE-42B1-5661-2D65-7759CA09D1D7}"/>
              </a:ext>
            </a:extLst>
          </p:cNvPr>
          <p:cNvPicPr>
            <a:picLocks noChangeAspect="1"/>
          </p:cNvPicPr>
          <p:nvPr/>
        </p:nvPicPr>
        <p:blipFill>
          <a:blip r:embed="rId7"/>
          <a:stretch>
            <a:fillRect/>
          </a:stretch>
        </p:blipFill>
        <p:spPr>
          <a:xfrm>
            <a:off x="11027631" y="3235110"/>
            <a:ext cx="795773" cy="464201"/>
          </a:xfrm>
          <a:prstGeom prst="rect">
            <a:avLst/>
          </a:prstGeom>
        </p:spPr>
      </p:pic>
      <p:pic>
        <p:nvPicPr>
          <p:cNvPr id="14" name="Picture 13">
            <a:extLst>
              <a:ext uri="{FF2B5EF4-FFF2-40B4-BE49-F238E27FC236}">
                <a16:creationId xmlns:a16="http://schemas.microsoft.com/office/drawing/2014/main" id="{ACF1698E-C672-6534-A1D9-33D4275F684B}"/>
              </a:ext>
            </a:extLst>
          </p:cNvPr>
          <p:cNvPicPr>
            <a:picLocks noChangeAspect="1"/>
          </p:cNvPicPr>
          <p:nvPr/>
        </p:nvPicPr>
        <p:blipFill>
          <a:blip r:embed="rId8"/>
          <a:stretch>
            <a:fillRect/>
          </a:stretch>
        </p:blipFill>
        <p:spPr>
          <a:xfrm>
            <a:off x="11493484" y="3532178"/>
            <a:ext cx="701614" cy="218427"/>
          </a:xfrm>
          <a:prstGeom prst="rect">
            <a:avLst/>
          </a:prstGeom>
        </p:spPr>
      </p:pic>
      <p:sp>
        <p:nvSpPr>
          <p:cNvPr id="16" name="TextBox 15">
            <a:extLst>
              <a:ext uri="{FF2B5EF4-FFF2-40B4-BE49-F238E27FC236}">
                <a16:creationId xmlns:a16="http://schemas.microsoft.com/office/drawing/2014/main" id="{729F67CD-A6D8-FB3D-5824-6C46D1FA759A}"/>
              </a:ext>
            </a:extLst>
          </p:cNvPr>
          <p:cNvSpPr txBox="1"/>
          <p:nvPr/>
        </p:nvSpPr>
        <p:spPr>
          <a:xfrm>
            <a:off x="9122735" y="1392865"/>
            <a:ext cx="3069265" cy="1200329"/>
          </a:xfrm>
          <a:prstGeom prst="rect">
            <a:avLst/>
          </a:prstGeom>
          <a:noFill/>
        </p:spPr>
        <p:txBody>
          <a:bodyPr wrap="square" rtlCol="0">
            <a:spAutoFit/>
          </a:bodyPr>
          <a:lstStyle/>
          <a:p>
            <a:r>
              <a:rPr lang="en-US" dirty="0"/>
              <a:t>expected value of a chi-square random variable is equal to its number of degrees of freedom</a:t>
            </a:r>
          </a:p>
          <a:p>
            <a:endParaRPr lang="en-US" dirty="0"/>
          </a:p>
        </p:txBody>
      </p:sp>
      <p:pic>
        <p:nvPicPr>
          <p:cNvPr id="18" name="Picture 17">
            <a:extLst>
              <a:ext uri="{FF2B5EF4-FFF2-40B4-BE49-F238E27FC236}">
                <a16:creationId xmlns:a16="http://schemas.microsoft.com/office/drawing/2014/main" id="{D91DD54B-85F8-2AB4-542D-E38C52900D1C}"/>
              </a:ext>
            </a:extLst>
          </p:cNvPr>
          <p:cNvPicPr>
            <a:picLocks noChangeAspect="1"/>
          </p:cNvPicPr>
          <p:nvPr/>
        </p:nvPicPr>
        <p:blipFill>
          <a:blip r:embed="rId9"/>
          <a:stretch>
            <a:fillRect/>
          </a:stretch>
        </p:blipFill>
        <p:spPr>
          <a:xfrm>
            <a:off x="10019103" y="2288463"/>
            <a:ext cx="1276528" cy="447737"/>
          </a:xfrm>
          <a:prstGeom prst="rect">
            <a:avLst/>
          </a:prstGeom>
        </p:spPr>
      </p:pic>
      <p:sp>
        <p:nvSpPr>
          <p:cNvPr id="20" name="TextBox 19">
            <a:extLst>
              <a:ext uri="{FF2B5EF4-FFF2-40B4-BE49-F238E27FC236}">
                <a16:creationId xmlns:a16="http://schemas.microsoft.com/office/drawing/2014/main" id="{13D17C4D-E375-2FCC-55E9-81DD45B0B1D6}"/>
              </a:ext>
            </a:extLst>
          </p:cNvPr>
          <p:cNvSpPr txBox="1"/>
          <p:nvPr/>
        </p:nvSpPr>
        <p:spPr>
          <a:xfrm>
            <a:off x="9606336" y="3715396"/>
            <a:ext cx="2647308" cy="523220"/>
          </a:xfrm>
          <a:prstGeom prst="rect">
            <a:avLst/>
          </a:prstGeom>
          <a:noFill/>
        </p:spPr>
        <p:txBody>
          <a:bodyPr wrap="square">
            <a:spAutoFit/>
          </a:bodyPr>
          <a:lstStyle/>
          <a:p>
            <a:r>
              <a:rPr lang="en-US" sz="1400" dirty="0"/>
              <a:t>1 degree of freedom is lost for each parameter that is estimated</a:t>
            </a:r>
          </a:p>
        </p:txBody>
      </p:sp>
      <p:sp>
        <p:nvSpPr>
          <p:cNvPr id="23" name="TextBox 22">
            <a:extLst>
              <a:ext uri="{FF2B5EF4-FFF2-40B4-BE49-F238E27FC236}">
                <a16:creationId xmlns:a16="http://schemas.microsoft.com/office/drawing/2014/main" id="{6A915F37-30FB-6A9D-7252-9634482CA3B9}"/>
              </a:ext>
            </a:extLst>
          </p:cNvPr>
          <p:cNvSpPr txBox="1"/>
          <p:nvPr/>
        </p:nvSpPr>
        <p:spPr>
          <a:xfrm>
            <a:off x="170121" y="4348716"/>
            <a:ext cx="627321" cy="369332"/>
          </a:xfrm>
          <a:prstGeom prst="rect">
            <a:avLst/>
          </a:prstGeom>
          <a:noFill/>
        </p:spPr>
        <p:txBody>
          <a:bodyPr wrap="square" rtlCol="0">
            <a:spAutoFit/>
          </a:bodyPr>
          <a:lstStyle/>
          <a:p>
            <a:r>
              <a:rPr lang="en-US" dirty="0"/>
              <a:t>Let</a:t>
            </a:r>
          </a:p>
        </p:txBody>
      </p:sp>
      <p:pic>
        <p:nvPicPr>
          <p:cNvPr id="25" name="Picture 24">
            <a:extLst>
              <a:ext uri="{FF2B5EF4-FFF2-40B4-BE49-F238E27FC236}">
                <a16:creationId xmlns:a16="http://schemas.microsoft.com/office/drawing/2014/main" id="{6EC47905-5279-8F0A-D594-DD18EE9D7D3D}"/>
              </a:ext>
            </a:extLst>
          </p:cNvPr>
          <p:cNvPicPr>
            <a:picLocks noChangeAspect="1"/>
          </p:cNvPicPr>
          <p:nvPr/>
        </p:nvPicPr>
        <p:blipFill>
          <a:blip r:embed="rId10"/>
          <a:stretch>
            <a:fillRect/>
          </a:stretch>
        </p:blipFill>
        <p:spPr>
          <a:xfrm>
            <a:off x="4402045" y="4346162"/>
            <a:ext cx="2591162" cy="352474"/>
          </a:xfrm>
          <a:prstGeom prst="rect">
            <a:avLst/>
          </a:prstGeom>
        </p:spPr>
      </p:pic>
      <p:sp>
        <p:nvSpPr>
          <p:cNvPr id="26" name="TextBox 25">
            <a:extLst>
              <a:ext uri="{FF2B5EF4-FFF2-40B4-BE49-F238E27FC236}">
                <a16:creationId xmlns:a16="http://schemas.microsoft.com/office/drawing/2014/main" id="{CDB896D6-6559-1D43-BA41-17D4071524B9}"/>
              </a:ext>
            </a:extLst>
          </p:cNvPr>
          <p:cNvSpPr txBox="1"/>
          <p:nvPr/>
        </p:nvSpPr>
        <p:spPr>
          <a:xfrm>
            <a:off x="3597167" y="4346162"/>
            <a:ext cx="677121" cy="369332"/>
          </a:xfrm>
          <a:prstGeom prst="rect">
            <a:avLst/>
          </a:prstGeom>
          <a:noFill/>
        </p:spPr>
        <p:txBody>
          <a:bodyPr wrap="square" rtlCol="0">
            <a:spAutoFit/>
          </a:bodyPr>
          <a:lstStyle/>
          <a:p>
            <a:r>
              <a:rPr lang="en-US" dirty="0"/>
              <a:t>then</a:t>
            </a:r>
          </a:p>
        </p:txBody>
      </p:sp>
      <p:sp>
        <p:nvSpPr>
          <p:cNvPr id="27" name="TextBox 26">
            <a:extLst>
              <a:ext uri="{FF2B5EF4-FFF2-40B4-BE49-F238E27FC236}">
                <a16:creationId xmlns:a16="http://schemas.microsoft.com/office/drawing/2014/main" id="{A973089E-6B19-BE5F-4342-BD5E13F84010}"/>
              </a:ext>
            </a:extLst>
          </p:cNvPr>
          <p:cNvSpPr txBox="1"/>
          <p:nvPr/>
        </p:nvSpPr>
        <p:spPr>
          <a:xfrm flipH="1">
            <a:off x="7295826" y="4365857"/>
            <a:ext cx="430212" cy="369332"/>
          </a:xfrm>
          <a:prstGeom prst="rect">
            <a:avLst/>
          </a:prstGeom>
          <a:noFill/>
        </p:spPr>
        <p:txBody>
          <a:bodyPr wrap="square" rtlCol="0">
            <a:spAutoFit/>
          </a:bodyPr>
          <a:lstStyle/>
          <a:p>
            <a:r>
              <a:rPr lang="en-US" dirty="0"/>
              <a:t>or</a:t>
            </a:r>
          </a:p>
        </p:txBody>
      </p:sp>
      <p:pic>
        <p:nvPicPr>
          <p:cNvPr id="29" name="Picture 28">
            <a:extLst>
              <a:ext uri="{FF2B5EF4-FFF2-40B4-BE49-F238E27FC236}">
                <a16:creationId xmlns:a16="http://schemas.microsoft.com/office/drawing/2014/main" id="{59E52A49-86E9-816F-122A-746AA1CE33D7}"/>
              </a:ext>
            </a:extLst>
          </p:cNvPr>
          <p:cNvPicPr>
            <a:picLocks noChangeAspect="1"/>
          </p:cNvPicPr>
          <p:nvPr/>
        </p:nvPicPr>
        <p:blipFill>
          <a:blip r:embed="rId11"/>
          <a:stretch>
            <a:fillRect/>
          </a:stretch>
        </p:blipFill>
        <p:spPr>
          <a:xfrm>
            <a:off x="7913611" y="4373188"/>
            <a:ext cx="2762636" cy="362001"/>
          </a:xfrm>
          <a:prstGeom prst="rect">
            <a:avLst/>
          </a:prstGeom>
        </p:spPr>
      </p:pic>
      <p:sp>
        <p:nvSpPr>
          <p:cNvPr id="8" name="TextBox 7">
            <a:extLst>
              <a:ext uri="{FF2B5EF4-FFF2-40B4-BE49-F238E27FC236}">
                <a16:creationId xmlns:a16="http://schemas.microsoft.com/office/drawing/2014/main" id="{EAC395B0-2509-79F4-0795-0432DD4696B7}"/>
              </a:ext>
            </a:extLst>
          </p:cNvPr>
          <p:cNvSpPr txBox="1"/>
          <p:nvPr/>
        </p:nvSpPr>
        <p:spPr>
          <a:xfrm>
            <a:off x="965590" y="3941521"/>
            <a:ext cx="5936153" cy="307777"/>
          </a:xfrm>
          <a:prstGeom prst="rect">
            <a:avLst/>
          </a:prstGeom>
          <a:noFill/>
        </p:spPr>
        <p:txBody>
          <a:bodyPr wrap="square" rtlCol="0">
            <a:spAutoFit/>
          </a:bodyPr>
          <a:lstStyle/>
          <a:p>
            <a:r>
              <a:rPr lang="en-US" sz="1400" dirty="0"/>
              <a:t>Sum of squares of n*m std norm vars is chi^2 with n*m degrees of freedom</a:t>
            </a:r>
          </a:p>
        </p:txBody>
      </p:sp>
      <p:pic>
        <p:nvPicPr>
          <p:cNvPr id="15" name="Picture 14">
            <a:extLst>
              <a:ext uri="{FF2B5EF4-FFF2-40B4-BE49-F238E27FC236}">
                <a16:creationId xmlns:a16="http://schemas.microsoft.com/office/drawing/2014/main" id="{5D2AEFF0-FBC0-D7C5-1A3E-AB1FCBB45792}"/>
              </a:ext>
            </a:extLst>
          </p:cNvPr>
          <p:cNvPicPr>
            <a:picLocks noChangeAspect="1"/>
          </p:cNvPicPr>
          <p:nvPr/>
        </p:nvPicPr>
        <p:blipFill>
          <a:blip r:embed="rId12"/>
          <a:stretch>
            <a:fillRect/>
          </a:stretch>
        </p:blipFill>
        <p:spPr>
          <a:xfrm>
            <a:off x="2345425" y="4709544"/>
            <a:ext cx="2884123" cy="256937"/>
          </a:xfrm>
          <a:prstGeom prst="rect">
            <a:avLst/>
          </a:prstGeom>
        </p:spPr>
      </p:pic>
      <p:pic>
        <p:nvPicPr>
          <p:cNvPr id="19" name="Picture 18">
            <a:extLst>
              <a:ext uri="{FF2B5EF4-FFF2-40B4-BE49-F238E27FC236}">
                <a16:creationId xmlns:a16="http://schemas.microsoft.com/office/drawing/2014/main" id="{A6FAA625-40D4-FF12-983E-1D67AF29962B}"/>
              </a:ext>
            </a:extLst>
          </p:cNvPr>
          <p:cNvPicPr>
            <a:picLocks noChangeAspect="1"/>
          </p:cNvPicPr>
          <p:nvPr/>
        </p:nvPicPr>
        <p:blipFill>
          <a:blip r:embed="rId13"/>
          <a:stretch>
            <a:fillRect/>
          </a:stretch>
        </p:blipFill>
        <p:spPr>
          <a:xfrm>
            <a:off x="8860965" y="4681560"/>
            <a:ext cx="3266947" cy="253021"/>
          </a:xfrm>
          <a:prstGeom prst="rect">
            <a:avLst/>
          </a:prstGeom>
        </p:spPr>
      </p:pic>
      <p:sp>
        <p:nvSpPr>
          <p:cNvPr id="21" name="TextBox 20">
            <a:extLst>
              <a:ext uri="{FF2B5EF4-FFF2-40B4-BE49-F238E27FC236}">
                <a16:creationId xmlns:a16="http://schemas.microsoft.com/office/drawing/2014/main" id="{A67596A8-011E-4C93-8AD8-0FCE93C24446}"/>
              </a:ext>
            </a:extLst>
          </p:cNvPr>
          <p:cNvSpPr txBox="1"/>
          <p:nvPr/>
        </p:nvSpPr>
        <p:spPr>
          <a:xfrm flipH="1">
            <a:off x="9287346" y="4833513"/>
            <a:ext cx="2840566" cy="307777"/>
          </a:xfrm>
          <a:prstGeom prst="rect">
            <a:avLst/>
          </a:prstGeom>
          <a:noFill/>
        </p:spPr>
        <p:txBody>
          <a:bodyPr wrap="square" rtlCol="0">
            <a:spAutoFit/>
          </a:bodyPr>
          <a:lstStyle/>
          <a:p>
            <a:r>
              <a:rPr lang="en-US" sz="1400" dirty="0"/>
              <a:t>irrespective of H0 being true or not</a:t>
            </a:r>
          </a:p>
        </p:txBody>
      </p:sp>
      <p:pic>
        <p:nvPicPr>
          <p:cNvPr id="28" name="Picture 27">
            <a:extLst>
              <a:ext uri="{FF2B5EF4-FFF2-40B4-BE49-F238E27FC236}">
                <a16:creationId xmlns:a16="http://schemas.microsoft.com/office/drawing/2014/main" id="{7822F1E3-607F-D380-6C12-69270F766F4E}"/>
              </a:ext>
            </a:extLst>
          </p:cNvPr>
          <p:cNvPicPr>
            <a:picLocks noChangeAspect="1"/>
          </p:cNvPicPr>
          <p:nvPr/>
        </p:nvPicPr>
        <p:blipFill>
          <a:blip r:embed="rId14"/>
          <a:stretch>
            <a:fillRect/>
          </a:stretch>
        </p:blipFill>
        <p:spPr>
          <a:xfrm>
            <a:off x="6938037" y="2388738"/>
            <a:ext cx="1491350" cy="247186"/>
          </a:xfrm>
          <a:prstGeom prst="rect">
            <a:avLst/>
          </a:prstGeom>
        </p:spPr>
      </p:pic>
      <p:sp>
        <p:nvSpPr>
          <p:cNvPr id="30" name="TextBox 29">
            <a:extLst>
              <a:ext uri="{FF2B5EF4-FFF2-40B4-BE49-F238E27FC236}">
                <a16:creationId xmlns:a16="http://schemas.microsoft.com/office/drawing/2014/main" id="{8F8742B8-8FE0-38AF-D1D1-7CEF4A02AEEF}"/>
              </a:ext>
            </a:extLst>
          </p:cNvPr>
          <p:cNvSpPr txBox="1"/>
          <p:nvPr/>
        </p:nvSpPr>
        <p:spPr>
          <a:xfrm flipH="1">
            <a:off x="6519349" y="2327665"/>
            <a:ext cx="560458" cy="369332"/>
          </a:xfrm>
          <a:prstGeom prst="rect">
            <a:avLst/>
          </a:prstGeom>
          <a:noFill/>
        </p:spPr>
        <p:txBody>
          <a:bodyPr wrap="square" rtlCol="0">
            <a:spAutoFit/>
          </a:bodyPr>
          <a:lstStyle/>
          <a:p>
            <a:r>
              <a:rPr lang="en-US" dirty="0"/>
              <a:t>Let</a:t>
            </a:r>
          </a:p>
        </p:txBody>
      </p:sp>
      <p:pic>
        <p:nvPicPr>
          <p:cNvPr id="32" name="Picture 31">
            <a:extLst>
              <a:ext uri="{FF2B5EF4-FFF2-40B4-BE49-F238E27FC236}">
                <a16:creationId xmlns:a16="http://schemas.microsoft.com/office/drawing/2014/main" id="{6A4C847F-72C6-C4FA-745C-CA6DEA761DD6}"/>
              </a:ext>
            </a:extLst>
          </p:cNvPr>
          <p:cNvPicPr>
            <a:picLocks noChangeAspect="1"/>
          </p:cNvPicPr>
          <p:nvPr/>
        </p:nvPicPr>
        <p:blipFill>
          <a:blip r:embed="rId15"/>
          <a:stretch>
            <a:fillRect/>
          </a:stretch>
        </p:blipFill>
        <p:spPr>
          <a:xfrm>
            <a:off x="228907" y="5117196"/>
            <a:ext cx="6387650" cy="939829"/>
          </a:xfrm>
          <a:prstGeom prst="rect">
            <a:avLst/>
          </a:prstGeom>
        </p:spPr>
      </p:pic>
      <p:pic>
        <p:nvPicPr>
          <p:cNvPr id="34" name="Picture 33">
            <a:extLst>
              <a:ext uri="{FF2B5EF4-FFF2-40B4-BE49-F238E27FC236}">
                <a16:creationId xmlns:a16="http://schemas.microsoft.com/office/drawing/2014/main" id="{7336545E-9216-BC20-BD5A-CBFA1218B5F6}"/>
              </a:ext>
            </a:extLst>
          </p:cNvPr>
          <p:cNvPicPr>
            <a:picLocks noChangeAspect="1"/>
          </p:cNvPicPr>
          <p:nvPr/>
        </p:nvPicPr>
        <p:blipFill>
          <a:blip r:embed="rId16"/>
          <a:stretch>
            <a:fillRect/>
          </a:stretch>
        </p:blipFill>
        <p:spPr>
          <a:xfrm>
            <a:off x="6565188" y="5301067"/>
            <a:ext cx="2488900" cy="776199"/>
          </a:xfrm>
          <a:prstGeom prst="rect">
            <a:avLst/>
          </a:prstGeom>
        </p:spPr>
      </p:pic>
      <p:pic>
        <p:nvPicPr>
          <p:cNvPr id="36" name="Picture 35">
            <a:extLst>
              <a:ext uri="{FF2B5EF4-FFF2-40B4-BE49-F238E27FC236}">
                <a16:creationId xmlns:a16="http://schemas.microsoft.com/office/drawing/2014/main" id="{DFEA98AB-C5AE-BD41-5B79-B78980EE25B2}"/>
              </a:ext>
            </a:extLst>
          </p:cNvPr>
          <p:cNvPicPr>
            <a:picLocks noChangeAspect="1"/>
          </p:cNvPicPr>
          <p:nvPr/>
        </p:nvPicPr>
        <p:blipFill>
          <a:blip r:embed="rId17"/>
          <a:stretch>
            <a:fillRect/>
          </a:stretch>
        </p:blipFill>
        <p:spPr>
          <a:xfrm>
            <a:off x="9150531" y="5337964"/>
            <a:ext cx="3051431" cy="718358"/>
          </a:xfrm>
          <a:prstGeom prst="rect">
            <a:avLst/>
          </a:prstGeom>
        </p:spPr>
      </p:pic>
      <p:pic>
        <p:nvPicPr>
          <p:cNvPr id="40" name="Picture 39">
            <a:extLst>
              <a:ext uri="{FF2B5EF4-FFF2-40B4-BE49-F238E27FC236}">
                <a16:creationId xmlns:a16="http://schemas.microsoft.com/office/drawing/2014/main" id="{CEAB120A-D26C-9C29-B49A-6E6C969B0622}"/>
              </a:ext>
            </a:extLst>
          </p:cNvPr>
          <p:cNvPicPr>
            <a:picLocks noChangeAspect="1"/>
          </p:cNvPicPr>
          <p:nvPr/>
        </p:nvPicPr>
        <p:blipFill>
          <a:blip r:embed="rId18"/>
          <a:stretch>
            <a:fillRect/>
          </a:stretch>
        </p:blipFill>
        <p:spPr>
          <a:xfrm>
            <a:off x="849411" y="6057025"/>
            <a:ext cx="2615970" cy="739296"/>
          </a:xfrm>
          <a:prstGeom prst="rect">
            <a:avLst/>
          </a:prstGeom>
        </p:spPr>
      </p:pic>
      <p:sp>
        <p:nvSpPr>
          <p:cNvPr id="41" name="TextBox 40">
            <a:extLst>
              <a:ext uri="{FF2B5EF4-FFF2-40B4-BE49-F238E27FC236}">
                <a16:creationId xmlns:a16="http://schemas.microsoft.com/office/drawing/2014/main" id="{022BD262-39C7-1147-8A89-0C9A227B811F}"/>
              </a:ext>
            </a:extLst>
          </p:cNvPr>
          <p:cNvSpPr txBox="1"/>
          <p:nvPr/>
        </p:nvSpPr>
        <p:spPr>
          <a:xfrm flipH="1">
            <a:off x="32399" y="6290919"/>
            <a:ext cx="832290" cy="369332"/>
          </a:xfrm>
          <a:prstGeom prst="rect">
            <a:avLst/>
          </a:prstGeom>
          <a:noFill/>
        </p:spPr>
        <p:txBody>
          <a:bodyPr wrap="square" rtlCol="0">
            <a:spAutoFit/>
          </a:bodyPr>
          <a:lstStyle/>
          <a:p>
            <a:r>
              <a:rPr lang="en-US" dirty="0"/>
              <a:t>hence</a:t>
            </a:r>
          </a:p>
        </p:txBody>
      </p:sp>
      <p:sp>
        <p:nvSpPr>
          <p:cNvPr id="42" name="TextBox 41">
            <a:extLst>
              <a:ext uri="{FF2B5EF4-FFF2-40B4-BE49-F238E27FC236}">
                <a16:creationId xmlns:a16="http://schemas.microsoft.com/office/drawing/2014/main" id="{B3EAD617-6D91-A0C2-F00F-0CBAA46C8A8A}"/>
              </a:ext>
            </a:extLst>
          </p:cNvPr>
          <p:cNvSpPr txBox="1"/>
          <p:nvPr/>
        </p:nvSpPr>
        <p:spPr>
          <a:xfrm flipH="1">
            <a:off x="3636072" y="6242007"/>
            <a:ext cx="473596" cy="369332"/>
          </a:xfrm>
          <a:prstGeom prst="rect">
            <a:avLst/>
          </a:prstGeom>
          <a:noFill/>
        </p:spPr>
        <p:txBody>
          <a:bodyPr wrap="square" rtlCol="0">
            <a:spAutoFit/>
          </a:bodyPr>
          <a:lstStyle/>
          <a:p>
            <a:r>
              <a:rPr lang="en-US" dirty="0"/>
              <a:t>Let</a:t>
            </a:r>
          </a:p>
        </p:txBody>
      </p:sp>
      <p:pic>
        <p:nvPicPr>
          <p:cNvPr id="44" name="Picture 43">
            <a:extLst>
              <a:ext uri="{FF2B5EF4-FFF2-40B4-BE49-F238E27FC236}">
                <a16:creationId xmlns:a16="http://schemas.microsoft.com/office/drawing/2014/main" id="{3C408C95-5B48-B08A-6615-A2FDA8C5BC8A}"/>
              </a:ext>
            </a:extLst>
          </p:cNvPr>
          <p:cNvPicPr>
            <a:picLocks noChangeAspect="1"/>
          </p:cNvPicPr>
          <p:nvPr/>
        </p:nvPicPr>
        <p:blipFill>
          <a:blip r:embed="rId19"/>
          <a:stretch>
            <a:fillRect/>
          </a:stretch>
        </p:blipFill>
        <p:spPr>
          <a:xfrm>
            <a:off x="4053501" y="6057024"/>
            <a:ext cx="2233964" cy="739297"/>
          </a:xfrm>
          <a:prstGeom prst="rect">
            <a:avLst/>
          </a:prstGeom>
        </p:spPr>
      </p:pic>
      <p:pic>
        <p:nvPicPr>
          <p:cNvPr id="46" name="Picture 45">
            <a:extLst>
              <a:ext uri="{FF2B5EF4-FFF2-40B4-BE49-F238E27FC236}">
                <a16:creationId xmlns:a16="http://schemas.microsoft.com/office/drawing/2014/main" id="{0B6593F8-A6B3-B8BF-89BC-0B4F21467770}"/>
              </a:ext>
            </a:extLst>
          </p:cNvPr>
          <p:cNvPicPr>
            <a:picLocks noChangeAspect="1"/>
          </p:cNvPicPr>
          <p:nvPr/>
        </p:nvPicPr>
        <p:blipFill>
          <a:blip r:embed="rId20"/>
          <a:stretch>
            <a:fillRect/>
          </a:stretch>
        </p:blipFill>
        <p:spPr>
          <a:xfrm>
            <a:off x="5243070" y="6533188"/>
            <a:ext cx="3272399" cy="273284"/>
          </a:xfrm>
          <a:prstGeom prst="rect">
            <a:avLst/>
          </a:prstGeom>
        </p:spPr>
      </p:pic>
      <p:pic>
        <p:nvPicPr>
          <p:cNvPr id="50" name="Picture 49">
            <a:extLst>
              <a:ext uri="{FF2B5EF4-FFF2-40B4-BE49-F238E27FC236}">
                <a16:creationId xmlns:a16="http://schemas.microsoft.com/office/drawing/2014/main" id="{FB835E5B-29F1-A399-D388-B3B83DDD999A}"/>
              </a:ext>
            </a:extLst>
          </p:cNvPr>
          <p:cNvPicPr>
            <a:picLocks noChangeAspect="1"/>
          </p:cNvPicPr>
          <p:nvPr/>
        </p:nvPicPr>
        <p:blipFill>
          <a:blip r:embed="rId21"/>
          <a:stretch>
            <a:fillRect/>
          </a:stretch>
        </p:blipFill>
        <p:spPr>
          <a:xfrm>
            <a:off x="6457705" y="6273940"/>
            <a:ext cx="5715007" cy="335738"/>
          </a:xfrm>
          <a:prstGeom prst="rect">
            <a:avLst/>
          </a:prstGeom>
        </p:spPr>
      </p:pic>
    </p:spTree>
    <p:extLst>
      <p:ext uri="{BB962C8B-B14F-4D97-AF65-F5344CB8AC3E}">
        <p14:creationId xmlns:p14="http://schemas.microsoft.com/office/powerpoint/2010/main" val="649471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387B-FA82-4FA3-AB35-AA37D4E64C4E}"/>
              </a:ext>
            </a:extLst>
          </p:cNvPr>
          <p:cNvSpPr>
            <a:spLocks noGrp="1"/>
          </p:cNvSpPr>
          <p:nvPr>
            <p:ph type="title"/>
          </p:nvPr>
        </p:nvSpPr>
        <p:spPr/>
        <p:txBody>
          <a:bodyPr>
            <a:normAutofit fontScale="90000"/>
          </a:bodyPr>
          <a:lstStyle/>
          <a:p>
            <a:r>
              <a:rPr lang="en-US" dirty="0"/>
              <a:t>Summarizing Data Sets : Variance</a:t>
            </a:r>
          </a:p>
        </p:txBody>
      </p:sp>
      <p:sp>
        <p:nvSpPr>
          <p:cNvPr id="3" name="Text Placeholder 2">
            <a:extLst>
              <a:ext uri="{FF2B5EF4-FFF2-40B4-BE49-F238E27FC236}">
                <a16:creationId xmlns:a16="http://schemas.microsoft.com/office/drawing/2014/main" id="{3E03B1A6-8113-4CDD-ABAE-33349C27FB9D}"/>
              </a:ext>
            </a:extLst>
          </p:cNvPr>
          <p:cNvSpPr>
            <a:spLocks noGrp="1"/>
          </p:cNvSpPr>
          <p:nvPr>
            <p:ph type="body" idx="1"/>
          </p:nvPr>
        </p:nvSpPr>
        <p:spPr/>
        <p:txBody>
          <a:bodyPr>
            <a:normAutofit fontScale="92500" lnSpcReduction="20000"/>
          </a:bodyPr>
          <a:lstStyle/>
          <a:p>
            <a:pPr marL="342900" indent="-342900">
              <a:buFont typeface="Arial" panose="020B0604020202020204" pitchFamily="34" charset="0"/>
              <a:buChar char="•"/>
            </a:pPr>
            <a:r>
              <a:rPr lang="en-US" dirty="0"/>
              <a:t>Sample Variance and Standard Deviation, vs</a:t>
            </a:r>
          </a:p>
          <a:p>
            <a:pPr marL="342900" indent="-342900">
              <a:buFont typeface="Arial" panose="020B0604020202020204" pitchFamily="34" charset="0"/>
              <a:buChar char="•"/>
            </a:pPr>
            <a:r>
              <a:rPr lang="en-US" dirty="0"/>
              <a:t>Population Variance and Std. Dev</a:t>
            </a:r>
          </a:p>
        </p:txBody>
      </p:sp>
      <p:sp>
        <p:nvSpPr>
          <p:cNvPr id="4" name="Text Placeholder 3">
            <a:extLst>
              <a:ext uri="{FF2B5EF4-FFF2-40B4-BE49-F238E27FC236}">
                <a16:creationId xmlns:a16="http://schemas.microsoft.com/office/drawing/2014/main" id="{D80FB044-8F9B-4863-8704-CF753243A76F}"/>
              </a:ext>
            </a:extLst>
          </p:cNvPr>
          <p:cNvSpPr>
            <a:spLocks noGrp="1"/>
          </p:cNvSpPr>
          <p:nvPr>
            <p:ph type="body" sz="quarter" idx="13"/>
          </p:nvPr>
        </p:nvSpPr>
        <p:spPr/>
        <p:txBody>
          <a:bodyPr/>
          <a:lstStyle/>
          <a:p>
            <a:r>
              <a:rPr lang="en-US" dirty="0"/>
              <a:t>1.3</a:t>
            </a:r>
          </a:p>
        </p:txBody>
      </p:sp>
      <p:pic>
        <p:nvPicPr>
          <p:cNvPr id="6" name="Picture 5">
            <a:extLst>
              <a:ext uri="{FF2B5EF4-FFF2-40B4-BE49-F238E27FC236}">
                <a16:creationId xmlns:a16="http://schemas.microsoft.com/office/drawing/2014/main" id="{FECA0630-7577-4AC1-9041-3B400BAECABA}"/>
              </a:ext>
            </a:extLst>
          </p:cNvPr>
          <p:cNvPicPr>
            <a:picLocks noChangeAspect="1"/>
          </p:cNvPicPr>
          <p:nvPr/>
        </p:nvPicPr>
        <p:blipFill>
          <a:blip r:embed="rId2"/>
          <a:stretch>
            <a:fillRect/>
          </a:stretch>
        </p:blipFill>
        <p:spPr>
          <a:xfrm>
            <a:off x="344010" y="1297279"/>
            <a:ext cx="8111919" cy="429921"/>
          </a:xfrm>
          <a:prstGeom prst="rect">
            <a:avLst/>
          </a:prstGeom>
        </p:spPr>
      </p:pic>
      <p:pic>
        <p:nvPicPr>
          <p:cNvPr id="8" name="Picture 7">
            <a:extLst>
              <a:ext uri="{FF2B5EF4-FFF2-40B4-BE49-F238E27FC236}">
                <a16:creationId xmlns:a16="http://schemas.microsoft.com/office/drawing/2014/main" id="{F0441E70-3A58-4C18-82B2-13CCE7F16627}"/>
              </a:ext>
            </a:extLst>
          </p:cNvPr>
          <p:cNvPicPr>
            <a:picLocks noChangeAspect="1"/>
          </p:cNvPicPr>
          <p:nvPr/>
        </p:nvPicPr>
        <p:blipFill>
          <a:blip r:embed="rId3"/>
          <a:stretch>
            <a:fillRect/>
          </a:stretch>
        </p:blipFill>
        <p:spPr>
          <a:xfrm>
            <a:off x="8997766" y="1297279"/>
            <a:ext cx="2629267" cy="809738"/>
          </a:xfrm>
          <a:prstGeom prst="rect">
            <a:avLst/>
          </a:prstGeom>
        </p:spPr>
      </p:pic>
      <p:sp>
        <p:nvSpPr>
          <p:cNvPr id="9" name="Rectangle 8">
            <a:extLst>
              <a:ext uri="{FF2B5EF4-FFF2-40B4-BE49-F238E27FC236}">
                <a16:creationId xmlns:a16="http://schemas.microsoft.com/office/drawing/2014/main" id="{00E9EDF5-DD9C-4B42-A9CD-5DF755253C3B}"/>
              </a:ext>
            </a:extLst>
          </p:cNvPr>
          <p:cNvSpPr/>
          <p:nvPr/>
        </p:nvSpPr>
        <p:spPr>
          <a:xfrm>
            <a:off x="8707120" y="1276959"/>
            <a:ext cx="3108960" cy="897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6D056E9B-4171-4997-B26D-03C9099A38BE}"/>
              </a:ext>
            </a:extLst>
          </p:cNvPr>
          <p:cNvPicPr>
            <a:picLocks noChangeAspect="1"/>
          </p:cNvPicPr>
          <p:nvPr/>
        </p:nvPicPr>
        <p:blipFill>
          <a:blip r:embed="rId4"/>
          <a:stretch>
            <a:fillRect/>
          </a:stretch>
        </p:blipFill>
        <p:spPr>
          <a:xfrm>
            <a:off x="6410960" y="2452318"/>
            <a:ext cx="5576025" cy="3045288"/>
          </a:xfrm>
          <a:prstGeom prst="rect">
            <a:avLst/>
          </a:prstGeom>
        </p:spPr>
      </p:pic>
      <p:sp>
        <p:nvSpPr>
          <p:cNvPr id="12" name="TextBox 11">
            <a:extLst>
              <a:ext uri="{FF2B5EF4-FFF2-40B4-BE49-F238E27FC236}">
                <a16:creationId xmlns:a16="http://schemas.microsoft.com/office/drawing/2014/main" id="{C4A22350-25D6-4872-A9AD-4DDD42D65063}"/>
              </a:ext>
            </a:extLst>
          </p:cNvPr>
          <p:cNvSpPr txBox="1"/>
          <p:nvPr/>
        </p:nvSpPr>
        <p:spPr>
          <a:xfrm>
            <a:off x="132080" y="2452318"/>
            <a:ext cx="5439593"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Like sample mean is not population mean,       </a:t>
            </a:r>
            <a:r>
              <a:rPr lang="en-US" sz="2000" b="1" dirty="0">
                <a:solidFill>
                  <a:srgbClr val="FF0000"/>
                </a:solidFill>
              </a:rPr>
              <a:t>Sample Variance != Population Variance</a:t>
            </a:r>
          </a:p>
          <a:p>
            <a:pPr marL="285750" indent="-285750">
              <a:buFont typeface="Arial" panose="020B0604020202020204" pitchFamily="34" charset="0"/>
              <a:buChar char="•"/>
            </a:pPr>
            <a:r>
              <a:rPr lang="en-US" sz="2000" dirty="0"/>
              <a:t>Like sample mean is an estimate/approximation of the population mean, similarly sample variance is an estimate of the population variance.</a:t>
            </a:r>
          </a:p>
          <a:p>
            <a:pPr marL="285750" indent="-285750">
              <a:buFont typeface="Arial" panose="020B0604020202020204" pitchFamily="34" charset="0"/>
              <a:buChar char="•"/>
            </a:pPr>
            <a:r>
              <a:rPr lang="en-US" sz="2000" dirty="0"/>
              <a:t>Sampling is done when it is not feasible to access/process the whole population.</a:t>
            </a:r>
          </a:p>
        </p:txBody>
      </p:sp>
      <p:sp>
        <p:nvSpPr>
          <p:cNvPr id="19" name="TextBox 18">
            <a:extLst>
              <a:ext uri="{FF2B5EF4-FFF2-40B4-BE49-F238E27FC236}">
                <a16:creationId xmlns:a16="http://schemas.microsoft.com/office/drawing/2014/main" id="{E07FED3C-E1DA-4E6A-97BA-5338EA9E9CD9}"/>
              </a:ext>
            </a:extLst>
          </p:cNvPr>
          <p:cNvSpPr txBox="1"/>
          <p:nvPr/>
        </p:nvSpPr>
        <p:spPr>
          <a:xfrm>
            <a:off x="132080" y="5118306"/>
            <a:ext cx="2915920" cy="461665"/>
          </a:xfrm>
          <a:prstGeom prst="rect">
            <a:avLst/>
          </a:prstGeom>
          <a:noFill/>
        </p:spPr>
        <p:txBody>
          <a:bodyPr wrap="square" rtlCol="0">
            <a:spAutoFit/>
          </a:bodyPr>
          <a:lstStyle/>
          <a:p>
            <a:r>
              <a:rPr lang="en-US" sz="2400" dirty="0">
                <a:solidFill>
                  <a:srgbClr val="0070C0"/>
                </a:solidFill>
              </a:rPr>
              <a:t>An Algebraic Identity</a:t>
            </a:r>
          </a:p>
        </p:txBody>
      </p:sp>
      <p:pic>
        <p:nvPicPr>
          <p:cNvPr id="21" name="Picture 20">
            <a:extLst>
              <a:ext uri="{FF2B5EF4-FFF2-40B4-BE49-F238E27FC236}">
                <a16:creationId xmlns:a16="http://schemas.microsoft.com/office/drawing/2014/main" id="{A62AC866-1648-403F-A987-7327D5D5CAAB}"/>
              </a:ext>
            </a:extLst>
          </p:cNvPr>
          <p:cNvPicPr>
            <a:picLocks noChangeAspect="1"/>
          </p:cNvPicPr>
          <p:nvPr/>
        </p:nvPicPr>
        <p:blipFill>
          <a:blip r:embed="rId5"/>
          <a:stretch>
            <a:fillRect/>
          </a:stretch>
        </p:blipFill>
        <p:spPr>
          <a:xfrm>
            <a:off x="103415" y="5539770"/>
            <a:ext cx="4661625" cy="1016343"/>
          </a:xfrm>
          <a:prstGeom prst="rect">
            <a:avLst/>
          </a:prstGeom>
        </p:spPr>
      </p:pic>
      <p:pic>
        <p:nvPicPr>
          <p:cNvPr id="23" name="Picture 22">
            <a:extLst>
              <a:ext uri="{FF2B5EF4-FFF2-40B4-BE49-F238E27FC236}">
                <a16:creationId xmlns:a16="http://schemas.microsoft.com/office/drawing/2014/main" id="{5BE5B1BE-ED91-44C3-A1B1-76E8839DF919}"/>
              </a:ext>
            </a:extLst>
          </p:cNvPr>
          <p:cNvPicPr>
            <a:picLocks noChangeAspect="1"/>
          </p:cNvPicPr>
          <p:nvPr/>
        </p:nvPicPr>
        <p:blipFill>
          <a:blip r:embed="rId6"/>
          <a:stretch>
            <a:fillRect/>
          </a:stretch>
        </p:blipFill>
        <p:spPr>
          <a:xfrm>
            <a:off x="400233" y="1842400"/>
            <a:ext cx="2733675" cy="447675"/>
          </a:xfrm>
          <a:prstGeom prst="rect">
            <a:avLst/>
          </a:prstGeom>
          <a:ln w="28575">
            <a:solidFill>
              <a:srgbClr val="FF0000"/>
            </a:solidFill>
          </a:ln>
        </p:spPr>
      </p:pic>
      <p:pic>
        <p:nvPicPr>
          <p:cNvPr id="25" name="Picture 24">
            <a:extLst>
              <a:ext uri="{FF2B5EF4-FFF2-40B4-BE49-F238E27FC236}">
                <a16:creationId xmlns:a16="http://schemas.microsoft.com/office/drawing/2014/main" id="{1F97802D-45ED-482A-B591-44D4347A35C3}"/>
              </a:ext>
            </a:extLst>
          </p:cNvPr>
          <p:cNvPicPr>
            <a:picLocks noChangeAspect="1"/>
          </p:cNvPicPr>
          <p:nvPr/>
        </p:nvPicPr>
        <p:blipFill>
          <a:blip r:embed="rId7"/>
          <a:stretch>
            <a:fillRect/>
          </a:stretch>
        </p:blipFill>
        <p:spPr>
          <a:xfrm>
            <a:off x="6125638" y="6048607"/>
            <a:ext cx="5962947" cy="751345"/>
          </a:xfrm>
          <a:prstGeom prst="rect">
            <a:avLst/>
          </a:prstGeom>
        </p:spPr>
      </p:pic>
      <p:sp>
        <p:nvSpPr>
          <p:cNvPr id="26" name="TextBox 25">
            <a:extLst>
              <a:ext uri="{FF2B5EF4-FFF2-40B4-BE49-F238E27FC236}">
                <a16:creationId xmlns:a16="http://schemas.microsoft.com/office/drawing/2014/main" id="{B5D0DF31-8BC3-4A83-8C49-E17E3AC03831}"/>
              </a:ext>
            </a:extLst>
          </p:cNvPr>
          <p:cNvSpPr txBox="1"/>
          <p:nvPr/>
        </p:nvSpPr>
        <p:spPr>
          <a:xfrm>
            <a:off x="6035040" y="5579971"/>
            <a:ext cx="4897120" cy="461665"/>
          </a:xfrm>
          <a:prstGeom prst="rect">
            <a:avLst/>
          </a:prstGeom>
          <a:noFill/>
        </p:spPr>
        <p:txBody>
          <a:bodyPr wrap="square" rtlCol="0">
            <a:spAutoFit/>
          </a:bodyPr>
          <a:lstStyle/>
          <a:p>
            <a:r>
              <a:rPr lang="en-US" sz="2400" dirty="0">
                <a:solidFill>
                  <a:srgbClr val="0070C0"/>
                </a:solidFill>
              </a:rPr>
              <a:t>Variance of Translated variable</a:t>
            </a:r>
          </a:p>
        </p:txBody>
      </p:sp>
    </p:spTree>
    <p:extLst>
      <p:ext uri="{BB962C8B-B14F-4D97-AF65-F5344CB8AC3E}">
        <p14:creationId xmlns:p14="http://schemas.microsoft.com/office/powerpoint/2010/main" val="7402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0AED-C375-4B01-A475-1629B8CC1064}"/>
              </a:ext>
            </a:extLst>
          </p:cNvPr>
          <p:cNvSpPr>
            <a:spLocks noGrp="1"/>
          </p:cNvSpPr>
          <p:nvPr>
            <p:ph type="title"/>
          </p:nvPr>
        </p:nvSpPr>
        <p:spPr/>
        <p:txBody>
          <a:bodyPr>
            <a:normAutofit fontScale="90000"/>
          </a:bodyPr>
          <a:lstStyle/>
          <a:p>
            <a:r>
              <a:rPr lang="en-US" dirty="0"/>
              <a:t>One way - Analysis of Variance (ANOVA)</a:t>
            </a:r>
          </a:p>
        </p:txBody>
      </p:sp>
      <p:sp>
        <p:nvSpPr>
          <p:cNvPr id="3" name="Text Placeholder 2">
            <a:extLst>
              <a:ext uri="{FF2B5EF4-FFF2-40B4-BE49-F238E27FC236}">
                <a16:creationId xmlns:a16="http://schemas.microsoft.com/office/drawing/2014/main" id="{311865B7-B98B-4586-A48C-079221BF5607}"/>
              </a:ext>
            </a:extLst>
          </p:cNvPr>
          <p:cNvSpPr>
            <a:spLocks noGrp="1"/>
          </p:cNvSpPr>
          <p:nvPr>
            <p:ph type="body" idx="1"/>
          </p:nvPr>
        </p:nvSpPr>
        <p:spPr/>
        <p:txBody>
          <a:bodyPr>
            <a:normAutofit fontScale="92500" lnSpcReduction="20000"/>
          </a:bodyPr>
          <a:lstStyle/>
          <a:p>
            <a:r>
              <a:rPr lang="en-US" dirty="0"/>
              <a:t>H0: all group means are same.          </a:t>
            </a:r>
            <a:r>
              <a:rPr lang="en-US" dirty="0" err="1"/>
              <a:t>i</a:t>
            </a:r>
            <a:r>
              <a:rPr lang="en-US" dirty="0"/>
              <a:t>. Calculate the test statistic and p-value. </a:t>
            </a:r>
          </a:p>
          <a:p>
            <a:r>
              <a:rPr lang="en-US" dirty="0"/>
              <a:t>ii. Reject H0 if p-value &lt; 0.05 (95% confidence interval)</a:t>
            </a:r>
          </a:p>
        </p:txBody>
      </p:sp>
      <p:sp>
        <p:nvSpPr>
          <p:cNvPr id="4" name="Text Placeholder 3">
            <a:extLst>
              <a:ext uri="{FF2B5EF4-FFF2-40B4-BE49-F238E27FC236}">
                <a16:creationId xmlns:a16="http://schemas.microsoft.com/office/drawing/2014/main" id="{65FEF625-8F77-41CB-90E4-2880EF5C475E}"/>
              </a:ext>
            </a:extLst>
          </p:cNvPr>
          <p:cNvSpPr>
            <a:spLocks noGrp="1"/>
          </p:cNvSpPr>
          <p:nvPr>
            <p:ph type="body" sz="quarter" idx="13"/>
          </p:nvPr>
        </p:nvSpPr>
        <p:spPr/>
        <p:txBody>
          <a:bodyPr/>
          <a:lstStyle/>
          <a:p>
            <a:r>
              <a:rPr lang="en-US" dirty="0"/>
              <a:t>6.1</a:t>
            </a:r>
          </a:p>
        </p:txBody>
      </p:sp>
      <p:pic>
        <p:nvPicPr>
          <p:cNvPr id="35" name="Picture 34">
            <a:extLst>
              <a:ext uri="{FF2B5EF4-FFF2-40B4-BE49-F238E27FC236}">
                <a16:creationId xmlns:a16="http://schemas.microsoft.com/office/drawing/2014/main" id="{4895FD18-E955-9AE1-CD6E-775FB130AD78}"/>
              </a:ext>
            </a:extLst>
          </p:cNvPr>
          <p:cNvPicPr>
            <a:picLocks noChangeAspect="1"/>
          </p:cNvPicPr>
          <p:nvPr/>
        </p:nvPicPr>
        <p:blipFill>
          <a:blip r:embed="rId2"/>
          <a:stretch>
            <a:fillRect/>
          </a:stretch>
        </p:blipFill>
        <p:spPr>
          <a:xfrm>
            <a:off x="145229" y="1288015"/>
            <a:ext cx="4961027" cy="2870427"/>
          </a:xfrm>
          <a:prstGeom prst="rect">
            <a:avLst/>
          </a:prstGeom>
        </p:spPr>
      </p:pic>
      <p:pic>
        <p:nvPicPr>
          <p:cNvPr id="38" name="Picture 37">
            <a:extLst>
              <a:ext uri="{FF2B5EF4-FFF2-40B4-BE49-F238E27FC236}">
                <a16:creationId xmlns:a16="http://schemas.microsoft.com/office/drawing/2014/main" id="{9FEBA67D-4206-FE00-8028-997211F5DB31}"/>
              </a:ext>
            </a:extLst>
          </p:cNvPr>
          <p:cNvPicPr>
            <a:picLocks noChangeAspect="1"/>
          </p:cNvPicPr>
          <p:nvPr/>
        </p:nvPicPr>
        <p:blipFill>
          <a:blip r:embed="rId3"/>
          <a:stretch>
            <a:fillRect/>
          </a:stretch>
        </p:blipFill>
        <p:spPr>
          <a:xfrm>
            <a:off x="4316825" y="3232962"/>
            <a:ext cx="1359963" cy="414364"/>
          </a:xfrm>
          <a:prstGeom prst="rect">
            <a:avLst/>
          </a:prstGeom>
        </p:spPr>
      </p:pic>
      <p:pic>
        <p:nvPicPr>
          <p:cNvPr id="43" name="Picture 42">
            <a:extLst>
              <a:ext uri="{FF2B5EF4-FFF2-40B4-BE49-F238E27FC236}">
                <a16:creationId xmlns:a16="http://schemas.microsoft.com/office/drawing/2014/main" id="{D650838B-3C08-D29E-3455-46D8E47059C1}"/>
              </a:ext>
            </a:extLst>
          </p:cNvPr>
          <p:cNvPicPr>
            <a:picLocks noChangeAspect="1"/>
          </p:cNvPicPr>
          <p:nvPr/>
        </p:nvPicPr>
        <p:blipFill>
          <a:blip r:embed="rId4"/>
          <a:stretch>
            <a:fillRect/>
          </a:stretch>
        </p:blipFill>
        <p:spPr>
          <a:xfrm>
            <a:off x="3870472" y="3325828"/>
            <a:ext cx="276264" cy="228632"/>
          </a:xfrm>
          <a:prstGeom prst="rect">
            <a:avLst/>
          </a:prstGeom>
        </p:spPr>
      </p:pic>
      <p:pic>
        <p:nvPicPr>
          <p:cNvPr id="52" name="Picture 51">
            <a:extLst>
              <a:ext uri="{FF2B5EF4-FFF2-40B4-BE49-F238E27FC236}">
                <a16:creationId xmlns:a16="http://schemas.microsoft.com/office/drawing/2014/main" id="{E6E0498D-16A0-D1D0-C0B5-C69D5338F918}"/>
              </a:ext>
            </a:extLst>
          </p:cNvPr>
          <p:cNvPicPr>
            <a:picLocks noChangeAspect="1"/>
          </p:cNvPicPr>
          <p:nvPr/>
        </p:nvPicPr>
        <p:blipFill>
          <a:blip r:embed="rId5"/>
          <a:stretch>
            <a:fillRect/>
          </a:stretch>
        </p:blipFill>
        <p:spPr>
          <a:xfrm>
            <a:off x="4996806" y="4137893"/>
            <a:ext cx="7020819" cy="2520294"/>
          </a:xfrm>
          <a:prstGeom prst="rect">
            <a:avLst/>
          </a:prstGeom>
          <a:ln>
            <a:solidFill>
              <a:schemeClr val="accent1"/>
            </a:solidFill>
          </a:ln>
        </p:spPr>
      </p:pic>
    </p:spTree>
    <p:extLst>
      <p:ext uri="{BB962C8B-B14F-4D97-AF65-F5344CB8AC3E}">
        <p14:creationId xmlns:p14="http://schemas.microsoft.com/office/powerpoint/2010/main" val="362618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2ED9-339C-66E4-A1B6-8AEA410E217E}"/>
              </a:ext>
            </a:extLst>
          </p:cNvPr>
          <p:cNvSpPr>
            <a:spLocks noGrp="1"/>
          </p:cNvSpPr>
          <p:nvPr>
            <p:ph type="title"/>
          </p:nvPr>
        </p:nvSpPr>
        <p:spPr/>
        <p:txBody>
          <a:bodyPr>
            <a:normAutofit fontScale="90000"/>
          </a:bodyPr>
          <a:lstStyle/>
          <a:p>
            <a:r>
              <a:rPr lang="en-US" dirty="0"/>
              <a:t>Chi-squared test – test independence of two categorical columns</a:t>
            </a:r>
          </a:p>
        </p:txBody>
      </p:sp>
      <p:sp>
        <p:nvSpPr>
          <p:cNvPr id="3" name="Text Placeholder 2">
            <a:extLst>
              <a:ext uri="{FF2B5EF4-FFF2-40B4-BE49-F238E27FC236}">
                <a16:creationId xmlns:a16="http://schemas.microsoft.com/office/drawing/2014/main" id="{0CB346E2-0294-3CDE-5B73-F2911B462092}"/>
              </a:ext>
            </a:extLst>
          </p:cNvPr>
          <p:cNvSpPr>
            <a:spLocks noGrp="1"/>
          </p:cNvSpPr>
          <p:nvPr>
            <p:ph type="body" idx="1"/>
          </p:nvPr>
        </p:nvSpPr>
        <p:spPr/>
        <p:txBody>
          <a:bodyPr>
            <a:normAutofit/>
          </a:bodyPr>
          <a:lstStyle/>
          <a:p>
            <a:r>
              <a:rPr lang="en-US" dirty="0"/>
              <a:t>H_0: X and Y are independent. If H_0 is rejected, we conclude that the two columns are dependent/correlated.  Hence columns with minimum p-values are the most important ones!</a:t>
            </a:r>
          </a:p>
        </p:txBody>
      </p:sp>
      <p:sp>
        <p:nvSpPr>
          <p:cNvPr id="4" name="Text Placeholder 3">
            <a:extLst>
              <a:ext uri="{FF2B5EF4-FFF2-40B4-BE49-F238E27FC236}">
                <a16:creationId xmlns:a16="http://schemas.microsoft.com/office/drawing/2014/main" id="{4E39421C-ABB9-8E9D-2E33-B88A7569890B}"/>
              </a:ext>
            </a:extLst>
          </p:cNvPr>
          <p:cNvSpPr>
            <a:spLocks noGrp="1"/>
          </p:cNvSpPr>
          <p:nvPr>
            <p:ph type="body" sz="quarter" idx="13"/>
          </p:nvPr>
        </p:nvSpPr>
        <p:spPr/>
        <p:txBody>
          <a:bodyPr/>
          <a:lstStyle/>
          <a:p>
            <a:r>
              <a:rPr lang="en-US" dirty="0"/>
              <a:t>6.2</a:t>
            </a:r>
          </a:p>
        </p:txBody>
      </p:sp>
      <p:pic>
        <p:nvPicPr>
          <p:cNvPr id="6" name="Picture 5">
            <a:extLst>
              <a:ext uri="{FF2B5EF4-FFF2-40B4-BE49-F238E27FC236}">
                <a16:creationId xmlns:a16="http://schemas.microsoft.com/office/drawing/2014/main" id="{6B3BCA47-D8AC-6EFB-EB33-A41FF54EE473}"/>
              </a:ext>
            </a:extLst>
          </p:cNvPr>
          <p:cNvPicPr>
            <a:picLocks noChangeAspect="1"/>
          </p:cNvPicPr>
          <p:nvPr/>
        </p:nvPicPr>
        <p:blipFill>
          <a:blip r:embed="rId2"/>
          <a:stretch>
            <a:fillRect/>
          </a:stretch>
        </p:blipFill>
        <p:spPr>
          <a:xfrm>
            <a:off x="861264" y="1350495"/>
            <a:ext cx="6813532" cy="4124901"/>
          </a:xfrm>
          <a:prstGeom prst="rect">
            <a:avLst/>
          </a:prstGeom>
        </p:spPr>
      </p:pic>
      <p:graphicFrame>
        <p:nvGraphicFramePr>
          <p:cNvPr id="7" name="Table 7">
            <a:extLst>
              <a:ext uri="{FF2B5EF4-FFF2-40B4-BE49-F238E27FC236}">
                <a16:creationId xmlns:a16="http://schemas.microsoft.com/office/drawing/2014/main" id="{E1631FCA-9360-3618-A779-29FE80A0F112}"/>
              </a:ext>
            </a:extLst>
          </p:cNvPr>
          <p:cNvGraphicFramePr>
            <a:graphicFrameLocks noGrp="1"/>
          </p:cNvGraphicFramePr>
          <p:nvPr>
            <p:extLst>
              <p:ext uri="{D42A27DB-BD31-4B8C-83A1-F6EECF244321}">
                <p14:modId xmlns:p14="http://schemas.microsoft.com/office/powerpoint/2010/main" val="943035206"/>
              </p:ext>
            </p:extLst>
          </p:nvPr>
        </p:nvGraphicFramePr>
        <p:xfrm>
          <a:off x="135428" y="1366549"/>
          <a:ext cx="830344" cy="3332480"/>
        </p:xfrm>
        <a:graphic>
          <a:graphicData uri="http://schemas.openxmlformats.org/drawingml/2006/table">
            <a:tbl>
              <a:tblPr firstRow="1" bandRow="1">
                <a:tableStyleId>{5C22544A-7EE6-4342-B048-85BDC9FD1C3A}</a:tableStyleId>
              </a:tblPr>
              <a:tblGrid>
                <a:gridCol w="415172">
                  <a:extLst>
                    <a:ext uri="{9D8B030D-6E8A-4147-A177-3AD203B41FA5}">
                      <a16:colId xmlns:a16="http://schemas.microsoft.com/office/drawing/2014/main" val="2279178657"/>
                    </a:ext>
                  </a:extLst>
                </a:gridCol>
                <a:gridCol w="415172">
                  <a:extLst>
                    <a:ext uri="{9D8B030D-6E8A-4147-A177-3AD203B41FA5}">
                      <a16:colId xmlns:a16="http://schemas.microsoft.com/office/drawing/2014/main" val="1656797477"/>
                    </a:ext>
                  </a:extLst>
                </a:gridCol>
              </a:tblGrid>
              <a:tr h="176106">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565945459"/>
                  </a:ext>
                </a:extLst>
              </a:tr>
              <a:tr h="370840">
                <a:tc>
                  <a:txBody>
                    <a:bodyPr/>
                    <a:lstStyle/>
                    <a:p>
                      <a:r>
                        <a:rPr lang="en-US" dirty="0"/>
                        <a:t>1</a:t>
                      </a:r>
                    </a:p>
                  </a:txBody>
                  <a:tcPr/>
                </a:tc>
                <a:tc>
                  <a:txBody>
                    <a:bodyPr/>
                    <a:lstStyle/>
                    <a:p>
                      <a:r>
                        <a:rPr lang="en-US" dirty="0"/>
                        <a:t>9</a:t>
                      </a:r>
                    </a:p>
                  </a:txBody>
                  <a:tcPr/>
                </a:tc>
                <a:extLst>
                  <a:ext uri="{0D108BD9-81ED-4DB2-BD59-A6C34878D82A}">
                    <a16:rowId xmlns:a16="http://schemas.microsoft.com/office/drawing/2014/main" val="213076851"/>
                  </a:ext>
                </a:extLst>
              </a:tr>
              <a:tr h="370840">
                <a:tc>
                  <a:txBody>
                    <a:bodyPr/>
                    <a:lstStyle/>
                    <a:p>
                      <a:r>
                        <a:rPr lang="en-US" dirty="0"/>
                        <a:t>1</a:t>
                      </a:r>
                    </a:p>
                  </a:txBody>
                  <a:tcPr/>
                </a:tc>
                <a:tc>
                  <a:txBody>
                    <a:bodyPr/>
                    <a:lstStyle/>
                    <a:p>
                      <a:r>
                        <a:rPr lang="en-US" dirty="0"/>
                        <a:t>8</a:t>
                      </a:r>
                    </a:p>
                  </a:txBody>
                  <a:tcPr/>
                </a:tc>
                <a:extLst>
                  <a:ext uri="{0D108BD9-81ED-4DB2-BD59-A6C34878D82A}">
                    <a16:rowId xmlns:a16="http://schemas.microsoft.com/office/drawing/2014/main" val="1047954202"/>
                  </a:ext>
                </a:extLst>
              </a:tr>
              <a:tr h="370840">
                <a:tc>
                  <a:txBody>
                    <a:bodyPr/>
                    <a:lstStyle/>
                    <a:p>
                      <a:r>
                        <a:rPr lang="en-US" dirty="0"/>
                        <a:t>1</a:t>
                      </a:r>
                    </a:p>
                  </a:txBody>
                  <a:tcPr/>
                </a:tc>
                <a:tc>
                  <a:txBody>
                    <a:bodyPr/>
                    <a:lstStyle/>
                    <a:p>
                      <a:r>
                        <a:rPr lang="en-US" dirty="0"/>
                        <a:t>9</a:t>
                      </a:r>
                    </a:p>
                  </a:txBody>
                  <a:tcPr/>
                </a:tc>
                <a:extLst>
                  <a:ext uri="{0D108BD9-81ED-4DB2-BD59-A6C34878D82A}">
                    <a16:rowId xmlns:a16="http://schemas.microsoft.com/office/drawing/2014/main" val="393058641"/>
                  </a:ext>
                </a:extLst>
              </a:tr>
              <a:tr h="370840">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2501749491"/>
                  </a:ext>
                </a:extLst>
              </a:tr>
              <a:tr h="370840">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1613630653"/>
                  </a:ext>
                </a:extLst>
              </a:tr>
              <a:tr h="370840">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3354387526"/>
                  </a:ext>
                </a:extLst>
              </a:tr>
              <a:tr h="370840">
                <a:tc>
                  <a:txBody>
                    <a:bodyPr/>
                    <a:lstStyle/>
                    <a:p>
                      <a:r>
                        <a:rPr lang="en-US" dirty="0"/>
                        <a:t>4</a:t>
                      </a:r>
                    </a:p>
                  </a:txBody>
                  <a:tcPr/>
                </a:tc>
                <a:tc>
                  <a:txBody>
                    <a:bodyPr/>
                    <a:lstStyle/>
                    <a:p>
                      <a:r>
                        <a:rPr lang="en-US" dirty="0"/>
                        <a:t>8</a:t>
                      </a:r>
                    </a:p>
                  </a:txBody>
                  <a:tcPr/>
                </a:tc>
                <a:extLst>
                  <a:ext uri="{0D108BD9-81ED-4DB2-BD59-A6C34878D82A}">
                    <a16:rowId xmlns:a16="http://schemas.microsoft.com/office/drawing/2014/main" val="2348979151"/>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089672430"/>
                  </a:ext>
                </a:extLst>
              </a:tr>
            </a:tbl>
          </a:graphicData>
        </a:graphic>
      </p:graphicFrame>
      <p:pic>
        <p:nvPicPr>
          <p:cNvPr id="9" name="Picture 8">
            <a:extLst>
              <a:ext uri="{FF2B5EF4-FFF2-40B4-BE49-F238E27FC236}">
                <a16:creationId xmlns:a16="http://schemas.microsoft.com/office/drawing/2014/main" id="{9436FAE7-544A-EF77-39D8-E05EF29433B1}"/>
              </a:ext>
            </a:extLst>
          </p:cNvPr>
          <p:cNvPicPr>
            <a:picLocks noChangeAspect="1"/>
          </p:cNvPicPr>
          <p:nvPr/>
        </p:nvPicPr>
        <p:blipFill>
          <a:blip r:embed="rId3"/>
          <a:stretch>
            <a:fillRect/>
          </a:stretch>
        </p:blipFill>
        <p:spPr>
          <a:xfrm>
            <a:off x="1509603" y="5590896"/>
            <a:ext cx="5391902" cy="1095528"/>
          </a:xfrm>
          <a:prstGeom prst="rect">
            <a:avLst/>
          </a:prstGeom>
        </p:spPr>
      </p:pic>
      <p:pic>
        <p:nvPicPr>
          <p:cNvPr id="11" name="Picture 10">
            <a:extLst>
              <a:ext uri="{FF2B5EF4-FFF2-40B4-BE49-F238E27FC236}">
                <a16:creationId xmlns:a16="http://schemas.microsoft.com/office/drawing/2014/main" id="{D228351D-60D2-04E3-2199-4BF30F36CB8C}"/>
              </a:ext>
            </a:extLst>
          </p:cNvPr>
          <p:cNvPicPr>
            <a:picLocks noChangeAspect="1"/>
          </p:cNvPicPr>
          <p:nvPr/>
        </p:nvPicPr>
        <p:blipFill>
          <a:blip r:embed="rId4"/>
          <a:stretch>
            <a:fillRect/>
          </a:stretch>
        </p:blipFill>
        <p:spPr>
          <a:xfrm>
            <a:off x="8173657" y="3608280"/>
            <a:ext cx="3974804" cy="790685"/>
          </a:xfrm>
          <a:prstGeom prst="rect">
            <a:avLst/>
          </a:prstGeom>
        </p:spPr>
      </p:pic>
      <p:pic>
        <p:nvPicPr>
          <p:cNvPr id="15" name="Picture 14">
            <a:extLst>
              <a:ext uri="{FF2B5EF4-FFF2-40B4-BE49-F238E27FC236}">
                <a16:creationId xmlns:a16="http://schemas.microsoft.com/office/drawing/2014/main" id="{27A4B261-61FB-9ED8-A1E9-C842D15E70CC}"/>
              </a:ext>
            </a:extLst>
          </p:cNvPr>
          <p:cNvPicPr>
            <a:picLocks noChangeAspect="1"/>
          </p:cNvPicPr>
          <p:nvPr/>
        </p:nvPicPr>
        <p:blipFill>
          <a:blip r:embed="rId5"/>
          <a:stretch>
            <a:fillRect/>
          </a:stretch>
        </p:blipFill>
        <p:spPr>
          <a:xfrm>
            <a:off x="8173657" y="4754967"/>
            <a:ext cx="3505689" cy="1857634"/>
          </a:xfrm>
          <a:prstGeom prst="rect">
            <a:avLst/>
          </a:prstGeom>
        </p:spPr>
      </p:pic>
      <p:pic>
        <p:nvPicPr>
          <p:cNvPr id="20" name="Picture 19">
            <a:extLst>
              <a:ext uri="{FF2B5EF4-FFF2-40B4-BE49-F238E27FC236}">
                <a16:creationId xmlns:a16="http://schemas.microsoft.com/office/drawing/2014/main" id="{F727F6D6-3A0D-FA07-3174-2B64A712780B}"/>
              </a:ext>
            </a:extLst>
          </p:cNvPr>
          <p:cNvPicPr>
            <a:picLocks noChangeAspect="1"/>
          </p:cNvPicPr>
          <p:nvPr/>
        </p:nvPicPr>
        <p:blipFill>
          <a:blip r:embed="rId6"/>
          <a:stretch>
            <a:fillRect/>
          </a:stretch>
        </p:blipFill>
        <p:spPr>
          <a:xfrm>
            <a:off x="8173657" y="2801109"/>
            <a:ext cx="3882915" cy="601989"/>
          </a:xfrm>
          <a:prstGeom prst="rect">
            <a:avLst/>
          </a:prstGeom>
        </p:spPr>
      </p:pic>
    </p:spTree>
    <p:extLst>
      <p:ext uri="{BB962C8B-B14F-4D97-AF65-F5344CB8AC3E}">
        <p14:creationId xmlns:p14="http://schemas.microsoft.com/office/powerpoint/2010/main" val="89507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2ED9-339C-66E4-A1B6-8AEA410E217E}"/>
              </a:ext>
            </a:extLst>
          </p:cNvPr>
          <p:cNvSpPr>
            <a:spLocks noGrp="1"/>
          </p:cNvSpPr>
          <p:nvPr>
            <p:ph type="title"/>
          </p:nvPr>
        </p:nvSpPr>
        <p:spPr/>
        <p:txBody>
          <a:bodyPr>
            <a:normAutofit fontScale="90000"/>
          </a:bodyPr>
          <a:lstStyle/>
          <a:p>
            <a:r>
              <a:rPr lang="en-US" dirty="0"/>
              <a:t>Chi-squared test – test independence of two categorical columns: question-1</a:t>
            </a:r>
          </a:p>
        </p:txBody>
      </p:sp>
      <p:sp>
        <p:nvSpPr>
          <p:cNvPr id="3" name="Text Placeholder 2">
            <a:extLst>
              <a:ext uri="{FF2B5EF4-FFF2-40B4-BE49-F238E27FC236}">
                <a16:creationId xmlns:a16="http://schemas.microsoft.com/office/drawing/2014/main" id="{0CB346E2-0294-3CDE-5B73-F2911B462092}"/>
              </a:ext>
            </a:extLst>
          </p:cNvPr>
          <p:cNvSpPr>
            <a:spLocks noGrp="1"/>
          </p:cNvSpPr>
          <p:nvPr>
            <p:ph type="body" idx="1"/>
          </p:nvPr>
        </p:nvSpPr>
        <p:spPr/>
        <p:txBody>
          <a:bodyPr>
            <a:normAutofit/>
          </a:bodyPr>
          <a:lstStyle/>
          <a:p>
            <a:r>
              <a:rPr lang="en-US" dirty="0"/>
              <a:t>Question: is gender independent of political affiliation ?</a:t>
            </a:r>
          </a:p>
        </p:txBody>
      </p:sp>
      <p:sp>
        <p:nvSpPr>
          <p:cNvPr id="4" name="Text Placeholder 3">
            <a:extLst>
              <a:ext uri="{FF2B5EF4-FFF2-40B4-BE49-F238E27FC236}">
                <a16:creationId xmlns:a16="http://schemas.microsoft.com/office/drawing/2014/main" id="{4E39421C-ABB9-8E9D-2E33-B88A7569890B}"/>
              </a:ext>
            </a:extLst>
          </p:cNvPr>
          <p:cNvSpPr>
            <a:spLocks noGrp="1"/>
          </p:cNvSpPr>
          <p:nvPr>
            <p:ph type="body" sz="quarter" idx="13"/>
          </p:nvPr>
        </p:nvSpPr>
        <p:spPr/>
        <p:txBody>
          <a:bodyPr/>
          <a:lstStyle/>
          <a:p>
            <a:r>
              <a:rPr lang="en-US" dirty="0"/>
              <a:t>6.2</a:t>
            </a:r>
          </a:p>
        </p:txBody>
      </p:sp>
      <p:pic>
        <p:nvPicPr>
          <p:cNvPr id="8" name="Picture 7">
            <a:extLst>
              <a:ext uri="{FF2B5EF4-FFF2-40B4-BE49-F238E27FC236}">
                <a16:creationId xmlns:a16="http://schemas.microsoft.com/office/drawing/2014/main" id="{AE568DE1-F4DC-7A6A-B7E2-CB150E002A40}"/>
              </a:ext>
            </a:extLst>
          </p:cNvPr>
          <p:cNvPicPr>
            <a:picLocks noChangeAspect="1"/>
          </p:cNvPicPr>
          <p:nvPr/>
        </p:nvPicPr>
        <p:blipFill>
          <a:blip r:embed="rId2"/>
          <a:stretch>
            <a:fillRect/>
          </a:stretch>
        </p:blipFill>
        <p:spPr>
          <a:xfrm>
            <a:off x="1029651" y="1332653"/>
            <a:ext cx="8422573" cy="3980648"/>
          </a:xfrm>
          <a:prstGeom prst="rect">
            <a:avLst/>
          </a:prstGeom>
        </p:spPr>
      </p:pic>
      <p:pic>
        <p:nvPicPr>
          <p:cNvPr id="12" name="Picture 11">
            <a:extLst>
              <a:ext uri="{FF2B5EF4-FFF2-40B4-BE49-F238E27FC236}">
                <a16:creationId xmlns:a16="http://schemas.microsoft.com/office/drawing/2014/main" id="{68C8DE30-AAB3-A412-4C21-F3D9AFE23A05}"/>
              </a:ext>
            </a:extLst>
          </p:cNvPr>
          <p:cNvPicPr>
            <a:picLocks noChangeAspect="1"/>
          </p:cNvPicPr>
          <p:nvPr/>
        </p:nvPicPr>
        <p:blipFill>
          <a:blip r:embed="rId3"/>
          <a:stretch>
            <a:fillRect/>
          </a:stretch>
        </p:blipFill>
        <p:spPr>
          <a:xfrm>
            <a:off x="1058238" y="5312319"/>
            <a:ext cx="8422573" cy="1235082"/>
          </a:xfrm>
          <a:prstGeom prst="rect">
            <a:avLst/>
          </a:prstGeom>
        </p:spPr>
      </p:pic>
    </p:spTree>
    <p:extLst>
      <p:ext uri="{BB962C8B-B14F-4D97-AF65-F5344CB8AC3E}">
        <p14:creationId xmlns:p14="http://schemas.microsoft.com/office/powerpoint/2010/main" val="4263336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2ED9-339C-66E4-A1B6-8AEA410E217E}"/>
              </a:ext>
            </a:extLst>
          </p:cNvPr>
          <p:cNvSpPr>
            <a:spLocks noGrp="1"/>
          </p:cNvSpPr>
          <p:nvPr>
            <p:ph type="title"/>
          </p:nvPr>
        </p:nvSpPr>
        <p:spPr/>
        <p:txBody>
          <a:bodyPr>
            <a:normAutofit fontScale="90000"/>
          </a:bodyPr>
          <a:lstStyle/>
          <a:p>
            <a:r>
              <a:rPr lang="en-US" dirty="0"/>
              <a:t>Chi-squared test – test independence of two categorical columns : question-1</a:t>
            </a:r>
          </a:p>
        </p:txBody>
      </p:sp>
      <p:sp>
        <p:nvSpPr>
          <p:cNvPr id="3" name="Text Placeholder 2">
            <a:extLst>
              <a:ext uri="{FF2B5EF4-FFF2-40B4-BE49-F238E27FC236}">
                <a16:creationId xmlns:a16="http://schemas.microsoft.com/office/drawing/2014/main" id="{0CB346E2-0294-3CDE-5B73-F2911B462092}"/>
              </a:ext>
            </a:extLst>
          </p:cNvPr>
          <p:cNvSpPr>
            <a:spLocks noGrp="1"/>
          </p:cNvSpPr>
          <p:nvPr>
            <p:ph type="body" idx="1"/>
          </p:nvPr>
        </p:nvSpPr>
        <p:spPr/>
        <p:txBody>
          <a:bodyPr>
            <a:normAutofit fontScale="92500" lnSpcReduction="20000"/>
          </a:bodyPr>
          <a:lstStyle/>
          <a:p>
            <a:r>
              <a:rPr lang="en-US" dirty="0"/>
              <a:t>Question: is gender independent of political affiliation ?</a:t>
            </a:r>
          </a:p>
          <a:p>
            <a:r>
              <a:rPr lang="en-US" dirty="0"/>
              <a:t>Answer: No, political affiliation is dependent on gender.</a:t>
            </a:r>
          </a:p>
          <a:p>
            <a:endParaRPr lang="en-US" dirty="0"/>
          </a:p>
        </p:txBody>
      </p:sp>
      <p:sp>
        <p:nvSpPr>
          <p:cNvPr id="4" name="Text Placeholder 3">
            <a:extLst>
              <a:ext uri="{FF2B5EF4-FFF2-40B4-BE49-F238E27FC236}">
                <a16:creationId xmlns:a16="http://schemas.microsoft.com/office/drawing/2014/main" id="{4E39421C-ABB9-8E9D-2E33-B88A7569890B}"/>
              </a:ext>
            </a:extLst>
          </p:cNvPr>
          <p:cNvSpPr>
            <a:spLocks noGrp="1"/>
          </p:cNvSpPr>
          <p:nvPr>
            <p:ph type="body" sz="quarter" idx="13"/>
          </p:nvPr>
        </p:nvSpPr>
        <p:spPr/>
        <p:txBody>
          <a:bodyPr/>
          <a:lstStyle/>
          <a:p>
            <a:r>
              <a:rPr lang="en-US" dirty="0"/>
              <a:t>6.2</a:t>
            </a:r>
          </a:p>
        </p:txBody>
      </p:sp>
      <p:pic>
        <p:nvPicPr>
          <p:cNvPr id="10" name="Picture 9">
            <a:extLst>
              <a:ext uri="{FF2B5EF4-FFF2-40B4-BE49-F238E27FC236}">
                <a16:creationId xmlns:a16="http://schemas.microsoft.com/office/drawing/2014/main" id="{64754F96-A699-93D5-D5C3-677339A9EE20}"/>
              </a:ext>
            </a:extLst>
          </p:cNvPr>
          <p:cNvPicPr>
            <a:picLocks noChangeAspect="1"/>
          </p:cNvPicPr>
          <p:nvPr/>
        </p:nvPicPr>
        <p:blipFill>
          <a:blip r:embed="rId2"/>
          <a:stretch>
            <a:fillRect/>
          </a:stretch>
        </p:blipFill>
        <p:spPr>
          <a:xfrm>
            <a:off x="589414" y="1561755"/>
            <a:ext cx="2314898" cy="390580"/>
          </a:xfrm>
          <a:prstGeom prst="rect">
            <a:avLst/>
          </a:prstGeom>
        </p:spPr>
      </p:pic>
      <p:pic>
        <p:nvPicPr>
          <p:cNvPr id="13" name="Picture 12">
            <a:extLst>
              <a:ext uri="{FF2B5EF4-FFF2-40B4-BE49-F238E27FC236}">
                <a16:creationId xmlns:a16="http://schemas.microsoft.com/office/drawing/2014/main" id="{F0545D06-325A-733E-EE11-1549499800B0}"/>
              </a:ext>
            </a:extLst>
          </p:cNvPr>
          <p:cNvPicPr>
            <a:picLocks noChangeAspect="1"/>
          </p:cNvPicPr>
          <p:nvPr/>
        </p:nvPicPr>
        <p:blipFill>
          <a:blip r:embed="rId3"/>
          <a:stretch>
            <a:fillRect/>
          </a:stretch>
        </p:blipFill>
        <p:spPr>
          <a:xfrm>
            <a:off x="2904312" y="1569592"/>
            <a:ext cx="809738" cy="333422"/>
          </a:xfrm>
          <a:prstGeom prst="rect">
            <a:avLst/>
          </a:prstGeom>
        </p:spPr>
      </p:pic>
      <p:pic>
        <p:nvPicPr>
          <p:cNvPr id="15" name="Picture 14">
            <a:extLst>
              <a:ext uri="{FF2B5EF4-FFF2-40B4-BE49-F238E27FC236}">
                <a16:creationId xmlns:a16="http://schemas.microsoft.com/office/drawing/2014/main" id="{E2DA3D71-FCF6-4021-7C3B-EC90A0F18A39}"/>
              </a:ext>
            </a:extLst>
          </p:cNvPr>
          <p:cNvPicPr>
            <a:picLocks noChangeAspect="1"/>
          </p:cNvPicPr>
          <p:nvPr/>
        </p:nvPicPr>
        <p:blipFill>
          <a:blip r:embed="rId4"/>
          <a:stretch>
            <a:fillRect/>
          </a:stretch>
        </p:blipFill>
        <p:spPr>
          <a:xfrm>
            <a:off x="579140" y="2392751"/>
            <a:ext cx="2739410" cy="3652546"/>
          </a:xfrm>
          <a:prstGeom prst="rect">
            <a:avLst/>
          </a:prstGeom>
        </p:spPr>
      </p:pic>
      <p:pic>
        <p:nvPicPr>
          <p:cNvPr id="17" name="Picture 16">
            <a:extLst>
              <a:ext uri="{FF2B5EF4-FFF2-40B4-BE49-F238E27FC236}">
                <a16:creationId xmlns:a16="http://schemas.microsoft.com/office/drawing/2014/main" id="{DFCC8602-7B47-B5C5-78E9-0E1C99AF64E0}"/>
              </a:ext>
            </a:extLst>
          </p:cNvPr>
          <p:cNvPicPr>
            <a:picLocks noChangeAspect="1"/>
          </p:cNvPicPr>
          <p:nvPr/>
        </p:nvPicPr>
        <p:blipFill>
          <a:blip r:embed="rId5"/>
          <a:stretch>
            <a:fillRect/>
          </a:stretch>
        </p:blipFill>
        <p:spPr>
          <a:xfrm>
            <a:off x="4471290" y="2096172"/>
            <a:ext cx="7347050" cy="4064669"/>
          </a:xfrm>
          <a:prstGeom prst="rect">
            <a:avLst/>
          </a:prstGeom>
        </p:spPr>
      </p:pic>
      <p:pic>
        <p:nvPicPr>
          <p:cNvPr id="19" name="Picture 18">
            <a:extLst>
              <a:ext uri="{FF2B5EF4-FFF2-40B4-BE49-F238E27FC236}">
                <a16:creationId xmlns:a16="http://schemas.microsoft.com/office/drawing/2014/main" id="{205849BC-AB0D-76E8-AD5A-5D9A9D951C1E}"/>
              </a:ext>
            </a:extLst>
          </p:cNvPr>
          <p:cNvPicPr>
            <a:picLocks noChangeAspect="1"/>
          </p:cNvPicPr>
          <p:nvPr/>
        </p:nvPicPr>
        <p:blipFill>
          <a:blip r:embed="rId6"/>
          <a:stretch>
            <a:fillRect/>
          </a:stretch>
        </p:blipFill>
        <p:spPr>
          <a:xfrm>
            <a:off x="4422827" y="1603405"/>
            <a:ext cx="3572374" cy="371527"/>
          </a:xfrm>
          <a:prstGeom prst="rect">
            <a:avLst/>
          </a:prstGeom>
        </p:spPr>
      </p:pic>
    </p:spTree>
    <p:extLst>
      <p:ext uri="{BB962C8B-B14F-4D97-AF65-F5344CB8AC3E}">
        <p14:creationId xmlns:p14="http://schemas.microsoft.com/office/powerpoint/2010/main" val="595481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a:xfrm>
            <a:off x="838200" y="117475"/>
            <a:ext cx="10515600" cy="644525"/>
          </a:xfrm>
        </p:spPr>
        <p:txBody>
          <a:bodyPr>
            <a:normAutofit fontScale="90000"/>
          </a:bodyPr>
          <a:lstStyle/>
          <a:p>
            <a:r>
              <a:rPr lang="en-US" dirty="0"/>
              <a:t>Chapter-7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a:xfrm>
            <a:off x="838200" y="1181100"/>
            <a:ext cx="10515600" cy="5457825"/>
          </a:xfrm>
        </p:spPr>
        <p:txBody>
          <a:bodyPr>
            <a:normAutofit fontScale="85000" lnSpcReduction="10000"/>
          </a:bodyPr>
          <a:lstStyle/>
          <a:p>
            <a:pPr marL="514350" indent="-514350">
              <a:buFont typeface="+mj-lt"/>
              <a:buAutoNum type="arabicPeriod"/>
            </a:pPr>
            <a:r>
              <a:rPr lang="en-US" dirty="0"/>
              <a:t>Linear regression  (linear in weights) </a:t>
            </a:r>
          </a:p>
          <a:p>
            <a:pPr marL="514350" indent="-514350">
              <a:buFont typeface="+mj-lt"/>
              <a:buAutoNum type="arabicPeriod"/>
            </a:pPr>
            <a:r>
              <a:rPr lang="en-US" dirty="0"/>
              <a:t>MLE solution: Moore Penrose pseudo inverse – Least square approximation</a:t>
            </a:r>
          </a:p>
          <a:p>
            <a:pPr marL="514350" indent="-514350">
              <a:buFont typeface="+mj-lt"/>
              <a:buAutoNum type="arabicPeriod"/>
            </a:pPr>
            <a:r>
              <a:rPr lang="en-US" dirty="0"/>
              <a:t>Evaluation: R^2 - higher the better</a:t>
            </a:r>
          </a:p>
          <a:p>
            <a:pPr marL="514350" indent="-514350">
              <a:buFont typeface="+mj-lt"/>
              <a:buAutoNum type="arabicPeriod"/>
            </a:pPr>
            <a:r>
              <a:rPr lang="en-US" dirty="0"/>
              <a:t>Gradient Descent : 1</a:t>
            </a:r>
            <a:r>
              <a:rPr lang="en-US" baseline="30000" dirty="0"/>
              <a:t>st</a:t>
            </a:r>
            <a:r>
              <a:rPr lang="en-US" dirty="0"/>
              <a:t> order approximation of Taylor’s theorem</a:t>
            </a:r>
          </a:p>
          <a:p>
            <a:pPr marL="514350" indent="-514350">
              <a:buFont typeface="+mj-lt"/>
              <a:buAutoNum type="arabicPeriod"/>
            </a:pPr>
            <a:r>
              <a:rPr lang="en-US" dirty="0"/>
              <a:t>Sequential Gradient Descent Optimization</a:t>
            </a:r>
          </a:p>
          <a:p>
            <a:pPr marL="514350" indent="-514350">
              <a:buFont typeface="+mj-lt"/>
              <a:buAutoNum type="arabicPeriod"/>
            </a:pPr>
            <a:r>
              <a:rPr lang="en-US" dirty="0"/>
              <a:t>Regularized Least Squares Error (weight decay)</a:t>
            </a:r>
          </a:p>
          <a:p>
            <a:pPr marL="514350" indent="-514350">
              <a:buFont typeface="+mj-lt"/>
              <a:buAutoNum type="arabicPeriod"/>
            </a:pPr>
            <a:r>
              <a:rPr lang="en-US" dirty="0"/>
              <a:t>Underfitting and Overfitting</a:t>
            </a:r>
          </a:p>
          <a:p>
            <a:pPr marL="514350" indent="-514350">
              <a:buFont typeface="+mj-lt"/>
              <a:buAutoNum type="arabicPeriod"/>
            </a:pPr>
            <a:r>
              <a:rPr lang="en-US" dirty="0"/>
              <a:t>Bootstrap Aggregation (Bagging) – reduces both Bias and Variance</a:t>
            </a:r>
          </a:p>
          <a:p>
            <a:pPr marL="514350" indent="-514350">
              <a:buFont typeface="+mj-lt"/>
              <a:buAutoNum type="arabicPeriod"/>
            </a:pPr>
            <a:r>
              <a:rPr lang="en-US" dirty="0"/>
              <a:t>Bagging demo</a:t>
            </a:r>
          </a:p>
          <a:p>
            <a:pPr marL="514350" indent="-514350">
              <a:buFont typeface="+mj-lt"/>
              <a:buAutoNum type="arabicPeriod"/>
            </a:pPr>
            <a:r>
              <a:rPr lang="en-US" dirty="0"/>
              <a:t>Linear Regression:  Loss = Modeling loss + Noise</a:t>
            </a:r>
          </a:p>
          <a:p>
            <a:pPr marL="514350" indent="-514350">
              <a:buFont typeface="+mj-lt"/>
              <a:buAutoNum type="arabicPeriod"/>
            </a:pPr>
            <a:r>
              <a:rPr lang="en-US" dirty="0"/>
              <a:t>Bias – Variance tradeoff !</a:t>
            </a:r>
          </a:p>
          <a:p>
            <a:pPr marL="514350" indent="-514350">
              <a:buFont typeface="+mj-lt"/>
              <a:buAutoNum type="arabicPeriod"/>
            </a:pPr>
            <a:r>
              <a:rPr lang="en-US" dirty="0"/>
              <a:t>Regularization – balance between Bias and Variance</a:t>
            </a:r>
          </a:p>
          <a:p>
            <a:pPr marL="514350" indent="-514350">
              <a:buFont typeface="+mj-lt"/>
              <a:buAutoNum type="arabicPeriod"/>
            </a:pPr>
            <a:r>
              <a:rPr lang="en-US" dirty="0"/>
              <a:t>Kernel Regression</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15964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0CC0-82CB-8209-D12F-B9BE683D8B55}"/>
              </a:ext>
            </a:extLst>
          </p:cNvPr>
          <p:cNvSpPr>
            <a:spLocks noGrp="1"/>
          </p:cNvSpPr>
          <p:nvPr>
            <p:ph type="title"/>
          </p:nvPr>
        </p:nvSpPr>
        <p:spPr/>
        <p:txBody>
          <a:bodyPr>
            <a:normAutofit fontScale="90000"/>
          </a:bodyPr>
          <a:lstStyle/>
          <a:p>
            <a:r>
              <a:rPr lang="en-US" dirty="0"/>
              <a:t>Linear regression  (linear in weights)</a:t>
            </a:r>
          </a:p>
        </p:txBody>
      </p:sp>
      <p:sp>
        <p:nvSpPr>
          <p:cNvPr id="3" name="Text Placeholder 2">
            <a:extLst>
              <a:ext uri="{FF2B5EF4-FFF2-40B4-BE49-F238E27FC236}">
                <a16:creationId xmlns:a16="http://schemas.microsoft.com/office/drawing/2014/main" id="{BEE9FB26-D232-7DA4-5E00-055BA4AFE6BA}"/>
              </a:ext>
            </a:extLst>
          </p:cNvPr>
          <p:cNvSpPr>
            <a:spLocks noGrp="1"/>
          </p:cNvSpPr>
          <p:nvPr>
            <p:ph type="body" idx="1"/>
          </p:nvPr>
        </p:nvSpPr>
        <p:spPr>
          <a:xfrm>
            <a:off x="43539" y="390159"/>
            <a:ext cx="12104922" cy="751344"/>
          </a:xfrm>
        </p:spPr>
        <p:txBody>
          <a:bodyPr>
            <a:normAutofit fontScale="92500" lnSpcReduction="20000"/>
          </a:bodyPr>
          <a:lstStyle/>
          <a:p>
            <a:r>
              <a:rPr lang="en-US" dirty="0"/>
              <a:t> Target (t) = Linear (</a:t>
            </a:r>
            <a:r>
              <a:rPr lang="en-US" dirty="0" err="1"/>
              <a:t>w.x</a:t>
            </a:r>
            <a:r>
              <a:rPr lang="en-US" dirty="0"/>
              <a:t>) + </a:t>
            </a:r>
            <a:r>
              <a:rPr lang="en-US" dirty="0" err="1"/>
              <a:t>GaussianNoise</a:t>
            </a:r>
            <a:endParaRPr lang="en-US" dirty="0"/>
          </a:p>
          <a:p>
            <a:r>
              <a:rPr lang="en-US" dirty="0"/>
              <a:t>  E(</a:t>
            </a:r>
            <a:r>
              <a:rPr lang="en-US" dirty="0" err="1"/>
              <a:t>t|x</a:t>
            </a:r>
            <a:r>
              <a:rPr lang="en-US" dirty="0"/>
              <a:t>) = y = </a:t>
            </a:r>
            <a:r>
              <a:rPr lang="en-US" dirty="0" err="1"/>
              <a:t>w.x</a:t>
            </a:r>
            <a:r>
              <a:rPr lang="en-US" dirty="0"/>
              <a:t>  (Linear in w, not in x)</a:t>
            </a:r>
          </a:p>
        </p:txBody>
      </p:sp>
      <p:sp>
        <p:nvSpPr>
          <p:cNvPr id="4" name="Text Placeholder 3">
            <a:extLst>
              <a:ext uri="{FF2B5EF4-FFF2-40B4-BE49-F238E27FC236}">
                <a16:creationId xmlns:a16="http://schemas.microsoft.com/office/drawing/2014/main" id="{7BC5AFD9-3EB9-F0ED-29A2-074D23C12FC9}"/>
              </a:ext>
            </a:extLst>
          </p:cNvPr>
          <p:cNvSpPr>
            <a:spLocks noGrp="1"/>
          </p:cNvSpPr>
          <p:nvPr>
            <p:ph type="body" sz="quarter" idx="13"/>
          </p:nvPr>
        </p:nvSpPr>
        <p:spPr/>
        <p:txBody>
          <a:bodyPr/>
          <a:lstStyle/>
          <a:p>
            <a:r>
              <a:rPr lang="en-US" dirty="0"/>
              <a:t>7.1</a:t>
            </a:r>
          </a:p>
        </p:txBody>
      </p:sp>
      <p:pic>
        <p:nvPicPr>
          <p:cNvPr id="6" name="Picture 5">
            <a:extLst>
              <a:ext uri="{FF2B5EF4-FFF2-40B4-BE49-F238E27FC236}">
                <a16:creationId xmlns:a16="http://schemas.microsoft.com/office/drawing/2014/main" id="{F78A751D-4CF3-05AE-C975-EFB3D3D44D80}"/>
              </a:ext>
            </a:extLst>
          </p:cNvPr>
          <p:cNvPicPr>
            <a:picLocks noChangeAspect="1"/>
          </p:cNvPicPr>
          <p:nvPr/>
        </p:nvPicPr>
        <p:blipFill>
          <a:blip r:embed="rId3"/>
          <a:stretch>
            <a:fillRect/>
          </a:stretch>
        </p:blipFill>
        <p:spPr>
          <a:xfrm>
            <a:off x="57360" y="1377805"/>
            <a:ext cx="2993098" cy="882294"/>
          </a:xfrm>
          <a:prstGeom prst="rect">
            <a:avLst/>
          </a:prstGeom>
        </p:spPr>
      </p:pic>
      <p:pic>
        <p:nvPicPr>
          <p:cNvPr id="8" name="Picture 7">
            <a:extLst>
              <a:ext uri="{FF2B5EF4-FFF2-40B4-BE49-F238E27FC236}">
                <a16:creationId xmlns:a16="http://schemas.microsoft.com/office/drawing/2014/main" id="{D01B3C62-BAFD-B21D-B898-5A49948795B5}"/>
              </a:ext>
            </a:extLst>
          </p:cNvPr>
          <p:cNvPicPr>
            <a:picLocks noChangeAspect="1"/>
          </p:cNvPicPr>
          <p:nvPr/>
        </p:nvPicPr>
        <p:blipFill>
          <a:blip r:embed="rId4"/>
          <a:stretch>
            <a:fillRect/>
          </a:stretch>
        </p:blipFill>
        <p:spPr>
          <a:xfrm>
            <a:off x="3362520" y="1459833"/>
            <a:ext cx="2943636" cy="314369"/>
          </a:xfrm>
          <a:prstGeom prst="rect">
            <a:avLst/>
          </a:prstGeom>
        </p:spPr>
      </p:pic>
      <p:pic>
        <p:nvPicPr>
          <p:cNvPr id="12" name="Picture 11">
            <a:extLst>
              <a:ext uri="{FF2B5EF4-FFF2-40B4-BE49-F238E27FC236}">
                <a16:creationId xmlns:a16="http://schemas.microsoft.com/office/drawing/2014/main" id="{D4AD910D-8E27-2048-9BD1-AA4D5E9F1E55}"/>
              </a:ext>
            </a:extLst>
          </p:cNvPr>
          <p:cNvPicPr>
            <a:picLocks noChangeAspect="1"/>
          </p:cNvPicPr>
          <p:nvPr/>
        </p:nvPicPr>
        <p:blipFill>
          <a:blip r:embed="rId5"/>
          <a:stretch>
            <a:fillRect/>
          </a:stretch>
        </p:blipFill>
        <p:spPr>
          <a:xfrm>
            <a:off x="8194629" y="1377269"/>
            <a:ext cx="3548732" cy="833670"/>
          </a:xfrm>
          <a:prstGeom prst="rect">
            <a:avLst/>
          </a:prstGeom>
        </p:spPr>
      </p:pic>
      <p:pic>
        <p:nvPicPr>
          <p:cNvPr id="19" name="Picture 18">
            <a:extLst>
              <a:ext uri="{FF2B5EF4-FFF2-40B4-BE49-F238E27FC236}">
                <a16:creationId xmlns:a16="http://schemas.microsoft.com/office/drawing/2014/main" id="{316E99D1-FBEA-122B-126A-DE40209341D1}"/>
              </a:ext>
            </a:extLst>
          </p:cNvPr>
          <p:cNvPicPr>
            <a:picLocks noChangeAspect="1"/>
          </p:cNvPicPr>
          <p:nvPr/>
        </p:nvPicPr>
        <p:blipFill>
          <a:blip r:embed="rId6"/>
          <a:stretch>
            <a:fillRect/>
          </a:stretch>
        </p:blipFill>
        <p:spPr>
          <a:xfrm>
            <a:off x="3376791" y="1858864"/>
            <a:ext cx="4505325" cy="285750"/>
          </a:xfrm>
          <a:prstGeom prst="rect">
            <a:avLst/>
          </a:prstGeom>
        </p:spPr>
      </p:pic>
      <p:pic>
        <p:nvPicPr>
          <p:cNvPr id="30" name="Picture 29">
            <a:extLst>
              <a:ext uri="{FF2B5EF4-FFF2-40B4-BE49-F238E27FC236}">
                <a16:creationId xmlns:a16="http://schemas.microsoft.com/office/drawing/2014/main" id="{2B79E628-BD27-354A-6EFE-349CFF85034A}"/>
              </a:ext>
            </a:extLst>
          </p:cNvPr>
          <p:cNvPicPr>
            <a:picLocks noChangeAspect="1"/>
          </p:cNvPicPr>
          <p:nvPr/>
        </p:nvPicPr>
        <p:blipFill>
          <a:blip r:embed="rId7"/>
          <a:stretch>
            <a:fillRect/>
          </a:stretch>
        </p:blipFill>
        <p:spPr>
          <a:xfrm>
            <a:off x="4782440" y="416539"/>
            <a:ext cx="4289637" cy="709957"/>
          </a:xfrm>
          <a:prstGeom prst="rect">
            <a:avLst/>
          </a:prstGeom>
        </p:spPr>
      </p:pic>
      <p:pic>
        <p:nvPicPr>
          <p:cNvPr id="31" name="Picture 30">
            <a:extLst>
              <a:ext uri="{FF2B5EF4-FFF2-40B4-BE49-F238E27FC236}">
                <a16:creationId xmlns:a16="http://schemas.microsoft.com/office/drawing/2014/main" id="{151F2089-93DC-1724-4B0E-72475DDD31CD}"/>
              </a:ext>
            </a:extLst>
          </p:cNvPr>
          <p:cNvPicPr>
            <a:picLocks noChangeAspect="1"/>
          </p:cNvPicPr>
          <p:nvPr/>
        </p:nvPicPr>
        <p:blipFill>
          <a:blip r:embed="rId5"/>
          <a:stretch>
            <a:fillRect/>
          </a:stretch>
        </p:blipFill>
        <p:spPr>
          <a:xfrm>
            <a:off x="9210017" y="454129"/>
            <a:ext cx="2831295" cy="665129"/>
          </a:xfrm>
          <a:prstGeom prst="rect">
            <a:avLst/>
          </a:prstGeom>
        </p:spPr>
      </p:pic>
      <p:pic>
        <p:nvPicPr>
          <p:cNvPr id="33" name="Picture 32">
            <a:extLst>
              <a:ext uri="{FF2B5EF4-FFF2-40B4-BE49-F238E27FC236}">
                <a16:creationId xmlns:a16="http://schemas.microsoft.com/office/drawing/2014/main" id="{B3A4C0E1-4BF3-D33A-B5AD-9704F0AB3B63}"/>
              </a:ext>
            </a:extLst>
          </p:cNvPr>
          <p:cNvPicPr>
            <a:picLocks noChangeAspect="1"/>
          </p:cNvPicPr>
          <p:nvPr/>
        </p:nvPicPr>
        <p:blipFill>
          <a:blip r:embed="rId8"/>
          <a:stretch>
            <a:fillRect/>
          </a:stretch>
        </p:blipFill>
        <p:spPr>
          <a:xfrm>
            <a:off x="293662" y="3885343"/>
            <a:ext cx="4812250" cy="709174"/>
          </a:xfrm>
          <a:prstGeom prst="rect">
            <a:avLst/>
          </a:prstGeom>
        </p:spPr>
      </p:pic>
      <p:pic>
        <p:nvPicPr>
          <p:cNvPr id="35" name="Picture 34">
            <a:extLst>
              <a:ext uri="{FF2B5EF4-FFF2-40B4-BE49-F238E27FC236}">
                <a16:creationId xmlns:a16="http://schemas.microsoft.com/office/drawing/2014/main" id="{F4CA10C2-0E01-A82F-5409-9B2C555C161E}"/>
              </a:ext>
            </a:extLst>
          </p:cNvPr>
          <p:cNvPicPr>
            <a:picLocks noChangeAspect="1"/>
          </p:cNvPicPr>
          <p:nvPr/>
        </p:nvPicPr>
        <p:blipFill>
          <a:blip r:embed="rId9"/>
          <a:stretch>
            <a:fillRect/>
          </a:stretch>
        </p:blipFill>
        <p:spPr>
          <a:xfrm>
            <a:off x="7315197" y="2631102"/>
            <a:ext cx="2580722" cy="1265059"/>
          </a:xfrm>
          <a:prstGeom prst="rect">
            <a:avLst/>
          </a:prstGeom>
        </p:spPr>
      </p:pic>
      <p:pic>
        <p:nvPicPr>
          <p:cNvPr id="48" name="Picture 47">
            <a:extLst>
              <a:ext uri="{FF2B5EF4-FFF2-40B4-BE49-F238E27FC236}">
                <a16:creationId xmlns:a16="http://schemas.microsoft.com/office/drawing/2014/main" id="{E6E821F0-43A5-02CD-E7FD-2017E492651D}"/>
              </a:ext>
            </a:extLst>
          </p:cNvPr>
          <p:cNvPicPr>
            <a:picLocks noChangeAspect="1"/>
          </p:cNvPicPr>
          <p:nvPr/>
        </p:nvPicPr>
        <p:blipFill>
          <a:blip r:embed="rId10"/>
          <a:stretch>
            <a:fillRect/>
          </a:stretch>
        </p:blipFill>
        <p:spPr>
          <a:xfrm>
            <a:off x="252566" y="2427606"/>
            <a:ext cx="7031809" cy="1009561"/>
          </a:xfrm>
          <a:prstGeom prst="rect">
            <a:avLst/>
          </a:prstGeom>
        </p:spPr>
      </p:pic>
      <p:pic>
        <p:nvPicPr>
          <p:cNvPr id="50" name="Picture 49">
            <a:extLst>
              <a:ext uri="{FF2B5EF4-FFF2-40B4-BE49-F238E27FC236}">
                <a16:creationId xmlns:a16="http://schemas.microsoft.com/office/drawing/2014/main" id="{A8603B14-F553-B5B9-1241-46832DBC8B3B}"/>
              </a:ext>
            </a:extLst>
          </p:cNvPr>
          <p:cNvPicPr>
            <a:picLocks noChangeAspect="1"/>
          </p:cNvPicPr>
          <p:nvPr/>
        </p:nvPicPr>
        <p:blipFill>
          <a:blip r:embed="rId11"/>
          <a:stretch>
            <a:fillRect/>
          </a:stretch>
        </p:blipFill>
        <p:spPr>
          <a:xfrm>
            <a:off x="252566" y="4582278"/>
            <a:ext cx="3851807" cy="2241186"/>
          </a:xfrm>
          <a:prstGeom prst="rect">
            <a:avLst/>
          </a:prstGeom>
        </p:spPr>
      </p:pic>
      <p:sp>
        <p:nvSpPr>
          <p:cNvPr id="51" name="TextBox 50">
            <a:extLst>
              <a:ext uri="{FF2B5EF4-FFF2-40B4-BE49-F238E27FC236}">
                <a16:creationId xmlns:a16="http://schemas.microsoft.com/office/drawing/2014/main" id="{FA2DC699-0F19-C3E4-6315-DE3648E43A5B}"/>
              </a:ext>
            </a:extLst>
          </p:cNvPr>
          <p:cNvSpPr txBox="1"/>
          <p:nvPr/>
        </p:nvSpPr>
        <p:spPr>
          <a:xfrm>
            <a:off x="1164769" y="6256962"/>
            <a:ext cx="2359267" cy="369332"/>
          </a:xfrm>
          <a:prstGeom prst="rect">
            <a:avLst/>
          </a:prstGeom>
          <a:noFill/>
        </p:spPr>
        <p:txBody>
          <a:bodyPr wrap="square" rtlCol="0">
            <a:spAutoFit/>
          </a:bodyPr>
          <a:lstStyle/>
          <a:p>
            <a:r>
              <a:rPr lang="en-US" dirty="0"/>
              <a:t>Errors – green line</a:t>
            </a:r>
          </a:p>
        </p:txBody>
      </p:sp>
      <p:pic>
        <p:nvPicPr>
          <p:cNvPr id="53" name="Picture 52">
            <a:extLst>
              <a:ext uri="{FF2B5EF4-FFF2-40B4-BE49-F238E27FC236}">
                <a16:creationId xmlns:a16="http://schemas.microsoft.com/office/drawing/2014/main" id="{50D904EC-8786-F9B6-1790-FD4A4C1B0B52}"/>
              </a:ext>
            </a:extLst>
          </p:cNvPr>
          <p:cNvPicPr>
            <a:picLocks noChangeAspect="1"/>
          </p:cNvPicPr>
          <p:nvPr/>
        </p:nvPicPr>
        <p:blipFill>
          <a:blip r:embed="rId12"/>
          <a:stretch>
            <a:fillRect/>
          </a:stretch>
        </p:blipFill>
        <p:spPr>
          <a:xfrm>
            <a:off x="7787811" y="4011231"/>
            <a:ext cx="4253501" cy="2812232"/>
          </a:xfrm>
          <a:prstGeom prst="rect">
            <a:avLst/>
          </a:prstGeom>
        </p:spPr>
      </p:pic>
      <p:pic>
        <p:nvPicPr>
          <p:cNvPr id="55" name="Picture 54">
            <a:extLst>
              <a:ext uri="{FF2B5EF4-FFF2-40B4-BE49-F238E27FC236}">
                <a16:creationId xmlns:a16="http://schemas.microsoft.com/office/drawing/2014/main" id="{D86CB6D3-8B23-9849-F416-3993AB593455}"/>
              </a:ext>
            </a:extLst>
          </p:cNvPr>
          <p:cNvPicPr>
            <a:picLocks noChangeAspect="1"/>
          </p:cNvPicPr>
          <p:nvPr/>
        </p:nvPicPr>
        <p:blipFill>
          <a:blip r:embed="rId13"/>
          <a:stretch>
            <a:fillRect/>
          </a:stretch>
        </p:blipFill>
        <p:spPr>
          <a:xfrm>
            <a:off x="4865915" y="5516758"/>
            <a:ext cx="3581400" cy="1257300"/>
          </a:xfrm>
          <a:prstGeom prst="rect">
            <a:avLst/>
          </a:prstGeom>
        </p:spPr>
      </p:pic>
    </p:spTree>
    <p:extLst>
      <p:ext uri="{BB962C8B-B14F-4D97-AF65-F5344CB8AC3E}">
        <p14:creationId xmlns:p14="http://schemas.microsoft.com/office/powerpoint/2010/main" val="245215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D696-57DA-6053-8289-4C4DB908F3F6}"/>
              </a:ext>
            </a:extLst>
          </p:cNvPr>
          <p:cNvSpPr>
            <a:spLocks noGrp="1"/>
          </p:cNvSpPr>
          <p:nvPr>
            <p:ph type="title"/>
          </p:nvPr>
        </p:nvSpPr>
        <p:spPr/>
        <p:txBody>
          <a:bodyPr>
            <a:normAutofit fontScale="90000"/>
          </a:bodyPr>
          <a:lstStyle/>
          <a:p>
            <a:r>
              <a:rPr lang="en-US" dirty="0"/>
              <a:t>MLE solution: Moore Penrose pseudo inverse – Least square approximation</a:t>
            </a:r>
          </a:p>
        </p:txBody>
      </p:sp>
      <p:sp>
        <p:nvSpPr>
          <p:cNvPr id="3" name="Text Placeholder 2">
            <a:extLst>
              <a:ext uri="{FF2B5EF4-FFF2-40B4-BE49-F238E27FC236}">
                <a16:creationId xmlns:a16="http://schemas.microsoft.com/office/drawing/2014/main" id="{0CF24ED8-1F37-22E2-A7F6-FBD88809DF74}"/>
              </a:ext>
            </a:extLst>
          </p:cNvPr>
          <p:cNvSpPr>
            <a:spLocks noGrp="1"/>
          </p:cNvSpPr>
          <p:nvPr>
            <p:ph type="body" idx="1"/>
          </p:nvPr>
        </p:nvSpPr>
        <p:spPr/>
        <p:txBody>
          <a:bodyPr>
            <a:normAutofit/>
          </a:bodyPr>
          <a:lstStyle/>
          <a:p>
            <a:r>
              <a:rPr lang="en-US" dirty="0"/>
              <a:t>- Moore Penrose pseudo inverse can go out of memory. - It represents a least square projection of targets T (n-dim) onto the vector-subspace spawned by columns of X (k-dim): k&lt;n</a:t>
            </a:r>
          </a:p>
        </p:txBody>
      </p:sp>
      <p:sp>
        <p:nvSpPr>
          <p:cNvPr id="4" name="Text Placeholder 3">
            <a:extLst>
              <a:ext uri="{FF2B5EF4-FFF2-40B4-BE49-F238E27FC236}">
                <a16:creationId xmlns:a16="http://schemas.microsoft.com/office/drawing/2014/main" id="{D3D9E2C8-AB1E-133D-9DE4-18F26978ED96}"/>
              </a:ext>
            </a:extLst>
          </p:cNvPr>
          <p:cNvSpPr>
            <a:spLocks noGrp="1"/>
          </p:cNvSpPr>
          <p:nvPr>
            <p:ph type="body" sz="quarter" idx="13"/>
          </p:nvPr>
        </p:nvSpPr>
        <p:spPr/>
        <p:txBody>
          <a:bodyPr/>
          <a:lstStyle/>
          <a:p>
            <a:r>
              <a:rPr lang="en-US" dirty="0"/>
              <a:t>7.2</a:t>
            </a:r>
          </a:p>
        </p:txBody>
      </p:sp>
      <p:pic>
        <p:nvPicPr>
          <p:cNvPr id="5" name="Picture 4">
            <a:extLst>
              <a:ext uri="{FF2B5EF4-FFF2-40B4-BE49-F238E27FC236}">
                <a16:creationId xmlns:a16="http://schemas.microsoft.com/office/drawing/2014/main" id="{7D1FD84B-2C2C-73CE-9EA7-5B4C04E37A43}"/>
              </a:ext>
            </a:extLst>
          </p:cNvPr>
          <p:cNvPicPr>
            <a:picLocks noChangeAspect="1"/>
          </p:cNvPicPr>
          <p:nvPr/>
        </p:nvPicPr>
        <p:blipFill>
          <a:blip r:embed="rId2"/>
          <a:stretch>
            <a:fillRect/>
          </a:stretch>
        </p:blipFill>
        <p:spPr>
          <a:xfrm>
            <a:off x="3895128" y="4303110"/>
            <a:ext cx="8187280" cy="2475760"/>
          </a:xfrm>
          <a:prstGeom prst="rect">
            <a:avLst/>
          </a:prstGeom>
        </p:spPr>
      </p:pic>
      <p:pic>
        <p:nvPicPr>
          <p:cNvPr id="7" name="Picture 6">
            <a:extLst>
              <a:ext uri="{FF2B5EF4-FFF2-40B4-BE49-F238E27FC236}">
                <a16:creationId xmlns:a16="http://schemas.microsoft.com/office/drawing/2014/main" id="{C809460E-0655-2604-2815-DC77F36B2605}"/>
              </a:ext>
            </a:extLst>
          </p:cNvPr>
          <p:cNvPicPr>
            <a:picLocks noChangeAspect="1"/>
          </p:cNvPicPr>
          <p:nvPr/>
        </p:nvPicPr>
        <p:blipFill>
          <a:blip r:embed="rId3"/>
          <a:stretch>
            <a:fillRect/>
          </a:stretch>
        </p:blipFill>
        <p:spPr>
          <a:xfrm>
            <a:off x="231271" y="1234724"/>
            <a:ext cx="4848902" cy="1324160"/>
          </a:xfrm>
          <a:prstGeom prst="rect">
            <a:avLst/>
          </a:prstGeom>
        </p:spPr>
      </p:pic>
      <p:sp>
        <p:nvSpPr>
          <p:cNvPr id="8" name="TextBox 7">
            <a:extLst>
              <a:ext uri="{FF2B5EF4-FFF2-40B4-BE49-F238E27FC236}">
                <a16:creationId xmlns:a16="http://schemas.microsoft.com/office/drawing/2014/main" id="{60205DF0-7F4E-C260-69CD-7C0125CD1652}"/>
              </a:ext>
            </a:extLst>
          </p:cNvPr>
          <p:cNvSpPr txBox="1"/>
          <p:nvPr/>
        </p:nvSpPr>
        <p:spPr>
          <a:xfrm>
            <a:off x="10531012" y="1317010"/>
            <a:ext cx="1438382" cy="1323439"/>
          </a:xfrm>
          <a:prstGeom prst="rect">
            <a:avLst/>
          </a:prstGeom>
          <a:noFill/>
        </p:spPr>
        <p:txBody>
          <a:bodyPr wrap="square" rtlCol="0">
            <a:spAutoFit/>
          </a:bodyPr>
          <a:lstStyle/>
          <a:p>
            <a:r>
              <a:rPr lang="en-US" sz="1600" i="1" dirty="0"/>
              <a:t>This is also the Max. Likelihood Estimate (MLE) of W.</a:t>
            </a:r>
          </a:p>
        </p:txBody>
      </p:sp>
      <p:pic>
        <p:nvPicPr>
          <p:cNvPr id="9" name="Picture 8">
            <a:extLst>
              <a:ext uri="{FF2B5EF4-FFF2-40B4-BE49-F238E27FC236}">
                <a16:creationId xmlns:a16="http://schemas.microsoft.com/office/drawing/2014/main" id="{A3FDDD29-016B-871A-6951-AA8C72460C59}"/>
              </a:ext>
            </a:extLst>
          </p:cNvPr>
          <p:cNvPicPr>
            <a:picLocks noChangeAspect="1"/>
          </p:cNvPicPr>
          <p:nvPr/>
        </p:nvPicPr>
        <p:blipFill>
          <a:blip r:embed="rId4"/>
          <a:stretch>
            <a:fillRect/>
          </a:stretch>
        </p:blipFill>
        <p:spPr>
          <a:xfrm>
            <a:off x="5742469" y="1188768"/>
            <a:ext cx="4171950" cy="1181100"/>
          </a:xfrm>
          <a:prstGeom prst="rect">
            <a:avLst/>
          </a:prstGeom>
        </p:spPr>
      </p:pic>
      <p:pic>
        <p:nvPicPr>
          <p:cNvPr id="11" name="Picture 10">
            <a:extLst>
              <a:ext uri="{FF2B5EF4-FFF2-40B4-BE49-F238E27FC236}">
                <a16:creationId xmlns:a16="http://schemas.microsoft.com/office/drawing/2014/main" id="{1052AEF3-B243-702A-1C0A-DB24755501BE}"/>
              </a:ext>
            </a:extLst>
          </p:cNvPr>
          <p:cNvPicPr>
            <a:picLocks noChangeAspect="1"/>
          </p:cNvPicPr>
          <p:nvPr/>
        </p:nvPicPr>
        <p:blipFill>
          <a:blip r:embed="rId5"/>
          <a:stretch>
            <a:fillRect/>
          </a:stretch>
        </p:blipFill>
        <p:spPr>
          <a:xfrm>
            <a:off x="401906" y="2164988"/>
            <a:ext cx="990738" cy="381053"/>
          </a:xfrm>
          <a:prstGeom prst="rect">
            <a:avLst/>
          </a:prstGeom>
        </p:spPr>
      </p:pic>
      <p:pic>
        <p:nvPicPr>
          <p:cNvPr id="13" name="Picture 12">
            <a:extLst>
              <a:ext uri="{FF2B5EF4-FFF2-40B4-BE49-F238E27FC236}">
                <a16:creationId xmlns:a16="http://schemas.microsoft.com/office/drawing/2014/main" id="{B2A620B5-97A6-D5B6-7CB9-4AF7E48B59F1}"/>
              </a:ext>
            </a:extLst>
          </p:cNvPr>
          <p:cNvPicPr>
            <a:picLocks noChangeAspect="1"/>
          </p:cNvPicPr>
          <p:nvPr/>
        </p:nvPicPr>
        <p:blipFill>
          <a:blip r:embed="rId6"/>
          <a:stretch>
            <a:fillRect/>
          </a:stretch>
        </p:blipFill>
        <p:spPr>
          <a:xfrm>
            <a:off x="7423386" y="2913821"/>
            <a:ext cx="4579217" cy="1312923"/>
          </a:xfrm>
          <a:prstGeom prst="rect">
            <a:avLst/>
          </a:prstGeom>
        </p:spPr>
      </p:pic>
      <p:sp>
        <p:nvSpPr>
          <p:cNvPr id="14" name="TextBox 13">
            <a:extLst>
              <a:ext uri="{FF2B5EF4-FFF2-40B4-BE49-F238E27FC236}">
                <a16:creationId xmlns:a16="http://schemas.microsoft.com/office/drawing/2014/main" id="{EA48573E-E170-60D2-B9E3-620B80BD0F6A}"/>
              </a:ext>
            </a:extLst>
          </p:cNvPr>
          <p:cNvSpPr txBox="1"/>
          <p:nvPr/>
        </p:nvSpPr>
        <p:spPr>
          <a:xfrm>
            <a:off x="6209014" y="3377628"/>
            <a:ext cx="1486328" cy="923330"/>
          </a:xfrm>
          <a:prstGeom prst="rect">
            <a:avLst/>
          </a:prstGeom>
          <a:noFill/>
        </p:spPr>
        <p:txBody>
          <a:bodyPr wrap="square" rtlCol="0">
            <a:spAutoFit/>
          </a:bodyPr>
          <a:lstStyle/>
          <a:p>
            <a:r>
              <a:rPr lang="en-US" dirty="0"/>
              <a:t>if  features = </a:t>
            </a:r>
          </a:p>
          <a:p>
            <a:endParaRPr lang="en-US" dirty="0"/>
          </a:p>
          <a:p>
            <a:r>
              <a:rPr lang="en-US" dirty="0"/>
              <a:t>Then:</a:t>
            </a:r>
          </a:p>
        </p:txBody>
      </p:sp>
      <p:pic>
        <p:nvPicPr>
          <p:cNvPr id="17" name="Picture 16">
            <a:extLst>
              <a:ext uri="{FF2B5EF4-FFF2-40B4-BE49-F238E27FC236}">
                <a16:creationId xmlns:a16="http://schemas.microsoft.com/office/drawing/2014/main" id="{2B8E8068-1218-56C5-4A6E-174D62FEAEB8}"/>
              </a:ext>
            </a:extLst>
          </p:cNvPr>
          <p:cNvPicPr>
            <a:picLocks noChangeAspect="1"/>
          </p:cNvPicPr>
          <p:nvPr/>
        </p:nvPicPr>
        <p:blipFill>
          <a:blip r:embed="rId7"/>
          <a:stretch>
            <a:fillRect/>
          </a:stretch>
        </p:blipFill>
        <p:spPr>
          <a:xfrm>
            <a:off x="401906" y="2821803"/>
            <a:ext cx="4773530" cy="1260065"/>
          </a:xfrm>
          <a:prstGeom prst="rect">
            <a:avLst/>
          </a:prstGeom>
        </p:spPr>
      </p:pic>
      <p:sp>
        <p:nvSpPr>
          <p:cNvPr id="18" name="TextBox 17">
            <a:extLst>
              <a:ext uri="{FF2B5EF4-FFF2-40B4-BE49-F238E27FC236}">
                <a16:creationId xmlns:a16="http://schemas.microsoft.com/office/drawing/2014/main" id="{BF6A5905-E93A-2ACC-53FB-D64100968B17}"/>
              </a:ext>
            </a:extLst>
          </p:cNvPr>
          <p:cNvSpPr txBox="1"/>
          <p:nvPr/>
        </p:nvSpPr>
        <p:spPr>
          <a:xfrm>
            <a:off x="109592" y="4212409"/>
            <a:ext cx="3578830" cy="2554545"/>
          </a:xfrm>
          <a:prstGeom prst="rect">
            <a:avLst/>
          </a:prstGeom>
          <a:noFill/>
        </p:spPr>
        <p:txBody>
          <a:bodyPr wrap="square" rtlCol="0">
            <a:spAutoFit/>
          </a:bodyPr>
          <a:lstStyle/>
          <a:p>
            <a:r>
              <a:rPr lang="en-US" sz="1600" b="1" dirty="0"/>
              <a:t>X</a:t>
            </a:r>
            <a:r>
              <a:rPr lang="en-US" sz="1600" dirty="0"/>
              <a:t>: large matrix can go out of memory. Hence, use sequential optimization approaches as Seq. Gradient Descent.</a:t>
            </a:r>
          </a:p>
          <a:p>
            <a:endParaRPr lang="en-US" sz="1600" dirty="0"/>
          </a:p>
          <a:p>
            <a:r>
              <a:rPr lang="en-US" sz="1600" b="1" dirty="0"/>
              <a:t>Online Learning:</a:t>
            </a:r>
            <a:r>
              <a:rPr lang="en-US" sz="1600" dirty="0"/>
              <a:t> Sequential learning is also appropriate for real-time applications in which the data observations are arriving in a continuous stream, and predictions must be made before all of the data points are seen.</a:t>
            </a:r>
          </a:p>
        </p:txBody>
      </p:sp>
    </p:spTree>
    <p:extLst>
      <p:ext uri="{BB962C8B-B14F-4D97-AF65-F5344CB8AC3E}">
        <p14:creationId xmlns:p14="http://schemas.microsoft.com/office/powerpoint/2010/main" val="455843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5F2-26D6-56E3-4EAF-DF3CF300B130}"/>
              </a:ext>
            </a:extLst>
          </p:cNvPr>
          <p:cNvSpPr>
            <a:spLocks noGrp="1"/>
          </p:cNvSpPr>
          <p:nvPr>
            <p:ph type="title"/>
          </p:nvPr>
        </p:nvSpPr>
        <p:spPr/>
        <p:txBody>
          <a:bodyPr>
            <a:normAutofit fontScale="90000"/>
          </a:bodyPr>
          <a:lstStyle/>
          <a:p>
            <a:r>
              <a:rPr lang="en-US" dirty="0"/>
              <a:t>Evaluation: R^2 - higher the better</a:t>
            </a:r>
          </a:p>
        </p:txBody>
      </p:sp>
      <p:sp>
        <p:nvSpPr>
          <p:cNvPr id="3" name="Text Placeholder 2">
            <a:extLst>
              <a:ext uri="{FF2B5EF4-FFF2-40B4-BE49-F238E27FC236}">
                <a16:creationId xmlns:a16="http://schemas.microsoft.com/office/drawing/2014/main" id="{58403695-73B5-7516-52B9-731E2E5E6CC5}"/>
              </a:ext>
            </a:extLst>
          </p:cNvPr>
          <p:cNvSpPr>
            <a:spLocks noGrp="1"/>
          </p:cNvSpPr>
          <p:nvPr>
            <p:ph type="body" idx="1"/>
          </p:nvPr>
        </p:nvSpPr>
        <p:spPr/>
        <p:txBody>
          <a:bodyPr>
            <a:normAutofit/>
          </a:bodyPr>
          <a:lstStyle/>
          <a:p>
            <a:r>
              <a:rPr lang="en-US" dirty="0"/>
              <a:t> R^2 = Proportion of variance explained by the linear model. It is a statistical measure used to evaluate the goodness of fit of a regression model. max R^2 = 1 is the best it can get.  </a:t>
            </a:r>
          </a:p>
        </p:txBody>
      </p:sp>
      <p:sp>
        <p:nvSpPr>
          <p:cNvPr id="4" name="Text Placeholder 3">
            <a:extLst>
              <a:ext uri="{FF2B5EF4-FFF2-40B4-BE49-F238E27FC236}">
                <a16:creationId xmlns:a16="http://schemas.microsoft.com/office/drawing/2014/main" id="{579B400D-8082-6D22-3618-8049C86BCD9C}"/>
              </a:ext>
            </a:extLst>
          </p:cNvPr>
          <p:cNvSpPr>
            <a:spLocks noGrp="1"/>
          </p:cNvSpPr>
          <p:nvPr>
            <p:ph type="body" sz="quarter" idx="13"/>
          </p:nvPr>
        </p:nvSpPr>
        <p:spPr/>
        <p:txBody>
          <a:bodyPr/>
          <a:lstStyle/>
          <a:p>
            <a:r>
              <a:rPr lang="en-US" dirty="0"/>
              <a:t>7.3</a:t>
            </a:r>
          </a:p>
        </p:txBody>
      </p:sp>
      <p:pic>
        <p:nvPicPr>
          <p:cNvPr id="7" name="Picture 6">
            <a:extLst>
              <a:ext uri="{FF2B5EF4-FFF2-40B4-BE49-F238E27FC236}">
                <a16:creationId xmlns:a16="http://schemas.microsoft.com/office/drawing/2014/main" id="{C83A2107-8E7D-9F73-BF49-B0934DC03F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03" y="1319055"/>
            <a:ext cx="4854997" cy="1775017"/>
          </a:xfrm>
          <a:prstGeom prst="rect">
            <a:avLst/>
          </a:prstGeom>
          <a:noFill/>
          <a:ln>
            <a:noFill/>
          </a:ln>
        </p:spPr>
      </p:pic>
      <p:pic>
        <p:nvPicPr>
          <p:cNvPr id="8" name="Picture 7">
            <a:extLst>
              <a:ext uri="{FF2B5EF4-FFF2-40B4-BE49-F238E27FC236}">
                <a16:creationId xmlns:a16="http://schemas.microsoft.com/office/drawing/2014/main" id="{A12F71B6-017A-837D-24B2-DFDF6DE6E0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9016" y="1311057"/>
            <a:ext cx="5778575" cy="1783015"/>
          </a:xfrm>
          <a:prstGeom prst="rect">
            <a:avLst/>
          </a:prstGeom>
          <a:noFill/>
          <a:ln>
            <a:noFill/>
          </a:ln>
        </p:spPr>
      </p:pic>
      <p:pic>
        <p:nvPicPr>
          <p:cNvPr id="9" name="Picture 8">
            <a:extLst>
              <a:ext uri="{FF2B5EF4-FFF2-40B4-BE49-F238E27FC236}">
                <a16:creationId xmlns:a16="http://schemas.microsoft.com/office/drawing/2014/main" id="{21A52206-DE71-AA5E-193A-1D2F9BEE8B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203" y="4073583"/>
            <a:ext cx="4854998" cy="2539868"/>
          </a:xfrm>
          <a:prstGeom prst="rect">
            <a:avLst/>
          </a:prstGeom>
          <a:noFill/>
          <a:ln>
            <a:noFill/>
          </a:ln>
        </p:spPr>
      </p:pic>
    </p:spTree>
    <p:extLst>
      <p:ext uri="{BB962C8B-B14F-4D97-AF65-F5344CB8AC3E}">
        <p14:creationId xmlns:p14="http://schemas.microsoft.com/office/powerpoint/2010/main" val="1025837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0B6B-FD6B-E4BB-BB54-A5FA260885B8}"/>
              </a:ext>
            </a:extLst>
          </p:cNvPr>
          <p:cNvSpPr>
            <a:spLocks noGrp="1"/>
          </p:cNvSpPr>
          <p:nvPr>
            <p:ph type="title"/>
          </p:nvPr>
        </p:nvSpPr>
        <p:spPr/>
        <p:txBody>
          <a:bodyPr>
            <a:normAutofit fontScale="90000"/>
          </a:bodyPr>
          <a:lstStyle/>
          <a:p>
            <a:r>
              <a:rPr lang="en-US" dirty="0"/>
              <a:t>Gradient Descent : 1</a:t>
            </a:r>
            <a:r>
              <a:rPr lang="en-US" baseline="30000" dirty="0"/>
              <a:t>st</a:t>
            </a:r>
            <a:r>
              <a:rPr lang="en-US" dirty="0"/>
              <a:t> order approximation of Taylor’s theorem</a:t>
            </a:r>
          </a:p>
        </p:txBody>
      </p:sp>
      <p:sp>
        <p:nvSpPr>
          <p:cNvPr id="3" name="Text Placeholder 2">
            <a:extLst>
              <a:ext uri="{FF2B5EF4-FFF2-40B4-BE49-F238E27FC236}">
                <a16:creationId xmlns:a16="http://schemas.microsoft.com/office/drawing/2014/main" id="{730257F6-8288-3C5B-EFB3-A3FCA05F2311}"/>
              </a:ext>
            </a:extLst>
          </p:cNvPr>
          <p:cNvSpPr>
            <a:spLocks noGrp="1"/>
          </p:cNvSpPr>
          <p:nvPr>
            <p:ph type="body" idx="1"/>
          </p:nvPr>
        </p:nvSpPr>
        <p:spPr/>
        <p:txBody>
          <a:bodyPr/>
          <a:lstStyle/>
          <a:p>
            <a:r>
              <a:rPr lang="en-US" dirty="0"/>
              <a:t> </a:t>
            </a:r>
          </a:p>
        </p:txBody>
      </p:sp>
      <p:sp>
        <p:nvSpPr>
          <p:cNvPr id="4" name="Text Placeholder 3">
            <a:extLst>
              <a:ext uri="{FF2B5EF4-FFF2-40B4-BE49-F238E27FC236}">
                <a16:creationId xmlns:a16="http://schemas.microsoft.com/office/drawing/2014/main" id="{CF45138B-6B28-48C9-4B94-F7575D1EB957}"/>
              </a:ext>
            </a:extLst>
          </p:cNvPr>
          <p:cNvSpPr>
            <a:spLocks noGrp="1"/>
          </p:cNvSpPr>
          <p:nvPr>
            <p:ph type="body" sz="quarter" idx="13"/>
          </p:nvPr>
        </p:nvSpPr>
        <p:spPr/>
        <p:txBody>
          <a:bodyPr/>
          <a:lstStyle/>
          <a:p>
            <a:r>
              <a:rPr lang="en-US" dirty="0"/>
              <a:t>7.4</a:t>
            </a:r>
          </a:p>
        </p:txBody>
      </p:sp>
      <p:pic>
        <p:nvPicPr>
          <p:cNvPr id="6" name="Picture 5">
            <a:extLst>
              <a:ext uri="{FF2B5EF4-FFF2-40B4-BE49-F238E27FC236}">
                <a16:creationId xmlns:a16="http://schemas.microsoft.com/office/drawing/2014/main" id="{86139649-8106-7EAD-3CBD-F6D20A2CD8A4}"/>
              </a:ext>
            </a:extLst>
          </p:cNvPr>
          <p:cNvPicPr>
            <a:picLocks noChangeAspect="1"/>
          </p:cNvPicPr>
          <p:nvPr/>
        </p:nvPicPr>
        <p:blipFill>
          <a:blip r:embed="rId2"/>
          <a:stretch>
            <a:fillRect/>
          </a:stretch>
        </p:blipFill>
        <p:spPr>
          <a:xfrm>
            <a:off x="10968" y="1233375"/>
            <a:ext cx="7262037" cy="5549714"/>
          </a:xfrm>
          <a:prstGeom prst="rect">
            <a:avLst/>
          </a:prstGeom>
        </p:spPr>
      </p:pic>
      <p:sp>
        <p:nvSpPr>
          <p:cNvPr id="7" name="Rectangle 6">
            <a:extLst>
              <a:ext uri="{FF2B5EF4-FFF2-40B4-BE49-F238E27FC236}">
                <a16:creationId xmlns:a16="http://schemas.microsoft.com/office/drawing/2014/main" id="{FC43EDBB-3869-1D19-B629-C6761642ABE6}"/>
              </a:ext>
            </a:extLst>
          </p:cNvPr>
          <p:cNvSpPr/>
          <p:nvPr/>
        </p:nvSpPr>
        <p:spPr>
          <a:xfrm>
            <a:off x="331" y="4699588"/>
            <a:ext cx="7272674" cy="3227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A820A8-3361-C6B5-FF81-8D73AFC2D807}"/>
              </a:ext>
            </a:extLst>
          </p:cNvPr>
          <p:cNvSpPr txBox="1"/>
          <p:nvPr/>
        </p:nvSpPr>
        <p:spPr>
          <a:xfrm>
            <a:off x="627317" y="2423258"/>
            <a:ext cx="7262037" cy="369332"/>
          </a:xfrm>
          <a:prstGeom prst="rect">
            <a:avLst/>
          </a:prstGeom>
          <a:noFill/>
        </p:spPr>
        <p:txBody>
          <a:bodyPr wrap="square" rtlCol="0">
            <a:spAutoFit/>
          </a:bodyPr>
          <a:lstStyle/>
          <a:p>
            <a:r>
              <a:rPr lang="en-US" i="1" dirty="0">
                <a:solidFill>
                  <a:schemeClr val="bg1">
                    <a:lumMod val="50000"/>
                  </a:schemeClr>
                </a:solidFill>
              </a:rPr>
              <a:t>Limiting Taylor’s theorem to 1</a:t>
            </a:r>
            <a:r>
              <a:rPr lang="en-US" i="1" baseline="30000" dirty="0">
                <a:solidFill>
                  <a:schemeClr val="bg1">
                    <a:lumMod val="50000"/>
                  </a:schemeClr>
                </a:solidFill>
              </a:rPr>
              <a:t>st</a:t>
            </a:r>
            <a:r>
              <a:rPr lang="en-US" i="1" dirty="0">
                <a:solidFill>
                  <a:schemeClr val="bg1">
                    <a:lumMod val="50000"/>
                  </a:schemeClr>
                </a:solidFill>
              </a:rPr>
              <a:t> derivative gives the 1</a:t>
            </a:r>
            <a:r>
              <a:rPr lang="en-US" i="1" baseline="30000" dirty="0">
                <a:solidFill>
                  <a:schemeClr val="bg1">
                    <a:lumMod val="50000"/>
                  </a:schemeClr>
                </a:solidFill>
              </a:rPr>
              <a:t>st</a:t>
            </a:r>
            <a:r>
              <a:rPr lang="en-US" i="1" dirty="0">
                <a:solidFill>
                  <a:schemeClr val="bg1">
                    <a:lumMod val="50000"/>
                  </a:schemeClr>
                </a:solidFill>
              </a:rPr>
              <a:t> order approximation</a:t>
            </a:r>
          </a:p>
        </p:txBody>
      </p:sp>
      <p:pic>
        <p:nvPicPr>
          <p:cNvPr id="10" name="Picture 9">
            <a:extLst>
              <a:ext uri="{FF2B5EF4-FFF2-40B4-BE49-F238E27FC236}">
                <a16:creationId xmlns:a16="http://schemas.microsoft.com/office/drawing/2014/main" id="{43D76160-5850-020B-77FA-542054630FE6}"/>
              </a:ext>
            </a:extLst>
          </p:cNvPr>
          <p:cNvPicPr>
            <a:picLocks noChangeAspect="1"/>
          </p:cNvPicPr>
          <p:nvPr/>
        </p:nvPicPr>
        <p:blipFill>
          <a:blip r:embed="rId3"/>
          <a:stretch>
            <a:fillRect/>
          </a:stretch>
        </p:blipFill>
        <p:spPr>
          <a:xfrm>
            <a:off x="8743836" y="1223968"/>
            <a:ext cx="3210373" cy="2924583"/>
          </a:xfrm>
          <a:prstGeom prst="rect">
            <a:avLst/>
          </a:prstGeom>
        </p:spPr>
      </p:pic>
      <p:pic>
        <p:nvPicPr>
          <p:cNvPr id="12" name="Picture 11">
            <a:extLst>
              <a:ext uri="{FF2B5EF4-FFF2-40B4-BE49-F238E27FC236}">
                <a16:creationId xmlns:a16="http://schemas.microsoft.com/office/drawing/2014/main" id="{C1877324-F1C4-78A1-5D79-69928AEFA9E4}"/>
              </a:ext>
            </a:extLst>
          </p:cNvPr>
          <p:cNvPicPr>
            <a:picLocks noChangeAspect="1"/>
          </p:cNvPicPr>
          <p:nvPr/>
        </p:nvPicPr>
        <p:blipFill>
          <a:blip r:embed="rId4"/>
          <a:stretch>
            <a:fillRect/>
          </a:stretch>
        </p:blipFill>
        <p:spPr>
          <a:xfrm>
            <a:off x="120577" y="452462"/>
            <a:ext cx="6868484" cy="381053"/>
          </a:xfrm>
          <a:prstGeom prst="rect">
            <a:avLst/>
          </a:prstGeom>
        </p:spPr>
      </p:pic>
      <p:pic>
        <p:nvPicPr>
          <p:cNvPr id="14" name="Picture 13">
            <a:extLst>
              <a:ext uri="{FF2B5EF4-FFF2-40B4-BE49-F238E27FC236}">
                <a16:creationId xmlns:a16="http://schemas.microsoft.com/office/drawing/2014/main" id="{69C6D69E-2641-F326-6E90-9EA9097D5B5D}"/>
              </a:ext>
            </a:extLst>
          </p:cNvPr>
          <p:cNvPicPr>
            <a:picLocks noChangeAspect="1"/>
          </p:cNvPicPr>
          <p:nvPr/>
        </p:nvPicPr>
        <p:blipFill>
          <a:blip r:embed="rId5"/>
          <a:stretch>
            <a:fillRect/>
          </a:stretch>
        </p:blipFill>
        <p:spPr>
          <a:xfrm>
            <a:off x="6933622" y="776897"/>
            <a:ext cx="5172797" cy="333422"/>
          </a:xfrm>
          <a:prstGeom prst="rect">
            <a:avLst/>
          </a:prstGeom>
        </p:spPr>
      </p:pic>
      <p:sp>
        <p:nvSpPr>
          <p:cNvPr id="15" name="TextBox 14">
            <a:extLst>
              <a:ext uri="{FF2B5EF4-FFF2-40B4-BE49-F238E27FC236}">
                <a16:creationId xmlns:a16="http://schemas.microsoft.com/office/drawing/2014/main" id="{3E3DD33F-123F-2AE1-658E-1F67A2803397}"/>
              </a:ext>
            </a:extLst>
          </p:cNvPr>
          <p:cNvSpPr txBox="1"/>
          <p:nvPr/>
        </p:nvSpPr>
        <p:spPr>
          <a:xfrm>
            <a:off x="24792" y="5839865"/>
            <a:ext cx="7262037" cy="369332"/>
          </a:xfrm>
          <a:prstGeom prst="rect">
            <a:avLst/>
          </a:prstGeom>
          <a:noFill/>
        </p:spPr>
        <p:txBody>
          <a:bodyPr wrap="square" rtlCol="0">
            <a:spAutoFit/>
          </a:bodyPr>
          <a:lstStyle/>
          <a:p>
            <a:r>
              <a:rPr lang="en-US" i="1" dirty="0">
                <a:solidFill>
                  <a:schemeClr val="bg1">
                    <a:lumMod val="50000"/>
                  </a:schemeClr>
                </a:solidFill>
              </a:rPr>
              <a:t>Limiting Taylor’s theorem to 2</a:t>
            </a:r>
            <a:r>
              <a:rPr lang="en-US" i="1" baseline="30000" dirty="0">
                <a:solidFill>
                  <a:schemeClr val="bg1">
                    <a:lumMod val="50000"/>
                  </a:schemeClr>
                </a:solidFill>
              </a:rPr>
              <a:t>nd</a:t>
            </a:r>
            <a:r>
              <a:rPr lang="en-US" i="1" dirty="0">
                <a:solidFill>
                  <a:schemeClr val="bg1">
                    <a:lumMod val="50000"/>
                  </a:schemeClr>
                </a:solidFill>
              </a:rPr>
              <a:t> derivative gives the 2</a:t>
            </a:r>
            <a:r>
              <a:rPr lang="en-US" i="1" baseline="30000" dirty="0">
                <a:solidFill>
                  <a:schemeClr val="bg1">
                    <a:lumMod val="50000"/>
                  </a:schemeClr>
                </a:solidFill>
              </a:rPr>
              <a:t>nd</a:t>
            </a:r>
            <a:r>
              <a:rPr lang="en-US" i="1" dirty="0">
                <a:solidFill>
                  <a:schemeClr val="bg1">
                    <a:lumMod val="50000"/>
                  </a:schemeClr>
                </a:solidFill>
              </a:rPr>
              <a:t> order approximation</a:t>
            </a:r>
          </a:p>
        </p:txBody>
      </p:sp>
      <p:pic>
        <p:nvPicPr>
          <p:cNvPr id="17" name="Picture 16">
            <a:extLst>
              <a:ext uri="{FF2B5EF4-FFF2-40B4-BE49-F238E27FC236}">
                <a16:creationId xmlns:a16="http://schemas.microsoft.com/office/drawing/2014/main" id="{0743130F-3FDE-F3F6-210D-FAE883B3B98C}"/>
              </a:ext>
            </a:extLst>
          </p:cNvPr>
          <p:cNvPicPr>
            <a:picLocks noChangeAspect="1"/>
          </p:cNvPicPr>
          <p:nvPr/>
        </p:nvPicPr>
        <p:blipFill>
          <a:blip r:embed="rId6"/>
          <a:stretch>
            <a:fillRect/>
          </a:stretch>
        </p:blipFill>
        <p:spPr>
          <a:xfrm>
            <a:off x="3420650" y="3084235"/>
            <a:ext cx="2076383" cy="322799"/>
          </a:xfrm>
          <a:prstGeom prst="rect">
            <a:avLst/>
          </a:prstGeom>
        </p:spPr>
      </p:pic>
      <p:pic>
        <p:nvPicPr>
          <p:cNvPr id="18" name="Picture 17">
            <a:extLst>
              <a:ext uri="{FF2B5EF4-FFF2-40B4-BE49-F238E27FC236}">
                <a16:creationId xmlns:a16="http://schemas.microsoft.com/office/drawing/2014/main" id="{743D8805-611D-2065-4D40-6D40A1BB54C4}"/>
              </a:ext>
            </a:extLst>
          </p:cNvPr>
          <p:cNvPicPr>
            <a:picLocks noChangeAspect="1"/>
          </p:cNvPicPr>
          <p:nvPr/>
        </p:nvPicPr>
        <p:blipFill>
          <a:blip r:embed="rId6"/>
          <a:stretch>
            <a:fillRect/>
          </a:stretch>
        </p:blipFill>
        <p:spPr>
          <a:xfrm>
            <a:off x="5323606" y="6325694"/>
            <a:ext cx="2076383" cy="322799"/>
          </a:xfrm>
          <a:prstGeom prst="rect">
            <a:avLst/>
          </a:prstGeom>
        </p:spPr>
      </p:pic>
      <p:pic>
        <p:nvPicPr>
          <p:cNvPr id="24" name="Picture 23">
            <a:extLst>
              <a:ext uri="{FF2B5EF4-FFF2-40B4-BE49-F238E27FC236}">
                <a16:creationId xmlns:a16="http://schemas.microsoft.com/office/drawing/2014/main" id="{7020E0E5-3DE6-1245-BCD0-16EC2AA5D3B7}"/>
              </a:ext>
            </a:extLst>
          </p:cNvPr>
          <p:cNvPicPr>
            <a:picLocks noChangeAspect="1"/>
          </p:cNvPicPr>
          <p:nvPr/>
        </p:nvPicPr>
        <p:blipFill>
          <a:blip r:embed="rId7"/>
          <a:stretch>
            <a:fillRect/>
          </a:stretch>
        </p:blipFill>
        <p:spPr>
          <a:xfrm>
            <a:off x="7547029" y="4210468"/>
            <a:ext cx="4612556" cy="2636645"/>
          </a:xfrm>
          <a:prstGeom prst="rect">
            <a:avLst/>
          </a:prstGeom>
        </p:spPr>
      </p:pic>
    </p:spTree>
    <p:extLst>
      <p:ext uri="{BB962C8B-B14F-4D97-AF65-F5344CB8AC3E}">
        <p14:creationId xmlns:p14="http://schemas.microsoft.com/office/powerpoint/2010/main" val="245496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931C9B09-F976-B9E9-532B-268C1CB19AFE}"/>
              </a:ext>
            </a:extLst>
          </p:cNvPr>
          <p:cNvPicPr>
            <a:picLocks noChangeAspect="1"/>
          </p:cNvPicPr>
          <p:nvPr/>
        </p:nvPicPr>
        <p:blipFill>
          <a:blip r:embed="rId3"/>
          <a:stretch>
            <a:fillRect/>
          </a:stretch>
        </p:blipFill>
        <p:spPr>
          <a:xfrm>
            <a:off x="5183204" y="6493737"/>
            <a:ext cx="3578711" cy="320242"/>
          </a:xfrm>
          <a:prstGeom prst="rect">
            <a:avLst/>
          </a:prstGeom>
        </p:spPr>
      </p:pic>
      <p:sp>
        <p:nvSpPr>
          <p:cNvPr id="2" name="Title 1">
            <a:extLst>
              <a:ext uri="{FF2B5EF4-FFF2-40B4-BE49-F238E27FC236}">
                <a16:creationId xmlns:a16="http://schemas.microsoft.com/office/drawing/2014/main" id="{6D01898F-6429-D8DC-3FDE-60860225E1AD}"/>
              </a:ext>
            </a:extLst>
          </p:cNvPr>
          <p:cNvSpPr>
            <a:spLocks noGrp="1"/>
          </p:cNvSpPr>
          <p:nvPr>
            <p:ph type="title"/>
          </p:nvPr>
        </p:nvSpPr>
        <p:spPr/>
        <p:txBody>
          <a:bodyPr>
            <a:normAutofit fontScale="90000"/>
          </a:bodyPr>
          <a:lstStyle/>
          <a:p>
            <a:r>
              <a:rPr lang="en-US" dirty="0"/>
              <a:t>Sequential Gradient Descent Optimization</a:t>
            </a:r>
          </a:p>
        </p:txBody>
      </p:sp>
      <p:sp>
        <p:nvSpPr>
          <p:cNvPr id="3" name="Text Placeholder 2">
            <a:extLst>
              <a:ext uri="{FF2B5EF4-FFF2-40B4-BE49-F238E27FC236}">
                <a16:creationId xmlns:a16="http://schemas.microsoft.com/office/drawing/2014/main" id="{B0B558F7-147E-E993-F896-41CC6EF7B843}"/>
              </a:ext>
            </a:extLst>
          </p:cNvPr>
          <p:cNvSpPr>
            <a:spLocks noGrp="1"/>
          </p:cNvSpPr>
          <p:nvPr>
            <p:ph type="body" idx="1"/>
          </p:nvPr>
        </p:nvSpPr>
        <p:spPr/>
        <p:txBody>
          <a:bodyPr>
            <a:normAutofit fontScale="92500" lnSpcReduction="20000"/>
          </a:bodyPr>
          <a:lstStyle/>
          <a:p>
            <a:r>
              <a:rPr lang="en-US" dirty="0"/>
              <a:t>Sequential mini-batch gradient descent</a:t>
            </a:r>
          </a:p>
          <a:p>
            <a:r>
              <a:rPr lang="en-US" dirty="0"/>
              <a:t>can help in online-learning also</a:t>
            </a:r>
          </a:p>
        </p:txBody>
      </p:sp>
      <p:sp>
        <p:nvSpPr>
          <p:cNvPr id="4" name="Text Placeholder 3">
            <a:extLst>
              <a:ext uri="{FF2B5EF4-FFF2-40B4-BE49-F238E27FC236}">
                <a16:creationId xmlns:a16="http://schemas.microsoft.com/office/drawing/2014/main" id="{7400062B-3356-0D68-0164-1E49F2E36252}"/>
              </a:ext>
            </a:extLst>
          </p:cNvPr>
          <p:cNvSpPr>
            <a:spLocks noGrp="1"/>
          </p:cNvSpPr>
          <p:nvPr>
            <p:ph type="body" sz="quarter" idx="13"/>
          </p:nvPr>
        </p:nvSpPr>
        <p:spPr/>
        <p:txBody>
          <a:bodyPr/>
          <a:lstStyle/>
          <a:p>
            <a:r>
              <a:rPr lang="en-US" dirty="0"/>
              <a:t>7.5</a:t>
            </a:r>
          </a:p>
        </p:txBody>
      </p:sp>
      <p:pic>
        <p:nvPicPr>
          <p:cNvPr id="6" name="Picture 5">
            <a:extLst>
              <a:ext uri="{FF2B5EF4-FFF2-40B4-BE49-F238E27FC236}">
                <a16:creationId xmlns:a16="http://schemas.microsoft.com/office/drawing/2014/main" id="{577BE8F8-0409-FE4D-B798-6E2BCEACC8C9}"/>
              </a:ext>
            </a:extLst>
          </p:cNvPr>
          <p:cNvPicPr>
            <a:picLocks noChangeAspect="1"/>
          </p:cNvPicPr>
          <p:nvPr/>
        </p:nvPicPr>
        <p:blipFill>
          <a:blip r:embed="rId4"/>
          <a:stretch>
            <a:fillRect/>
          </a:stretch>
        </p:blipFill>
        <p:spPr>
          <a:xfrm>
            <a:off x="521105" y="1328008"/>
            <a:ext cx="6192109" cy="333421"/>
          </a:xfrm>
          <a:prstGeom prst="rect">
            <a:avLst/>
          </a:prstGeom>
        </p:spPr>
      </p:pic>
      <p:pic>
        <p:nvPicPr>
          <p:cNvPr id="8" name="Picture 7">
            <a:extLst>
              <a:ext uri="{FF2B5EF4-FFF2-40B4-BE49-F238E27FC236}">
                <a16:creationId xmlns:a16="http://schemas.microsoft.com/office/drawing/2014/main" id="{F98C721A-D3BB-5ACB-255D-860F1C4A8303}"/>
              </a:ext>
            </a:extLst>
          </p:cNvPr>
          <p:cNvPicPr>
            <a:picLocks noChangeAspect="1"/>
          </p:cNvPicPr>
          <p:nvPr/>
        </p:nvPicPr>
        <p:blipFill>
          <a:blip r:embed="rId5"/>
          <a:stretch>
            <a:fillRect/>
          </a:stretch>
        </p:blipFill>
        <p:spPr>
          <a:xfrm>
            <a:off x="1385797" y="4127018"/>
            <a:ext cx="2367450" cy="368271"/>
          </a:xfrm>
          <a:prstGeom prst="rect">
            <a:avLst/>
          </a:prstGeom>
        </p:spPr>
      </p:pic>
      <p:pic>
        <p:nvPicPr>
          <p:cNvPr id="10" name="Picture 9">
            <a:extLst>
              <a:ext uri="{FF2B5EF4-FFF2-40B4-BE49-F238E27FC236}">
                <a16:creationId xmlns:a16="http://schemas.microsoft.com/office/drawing/2014/main" id="{D47F47C3-5DC5-EF9D-C277-49F0839F990F}"/>
              </a:ext>
            </a:extLst>
          </p:cNvPr>
          <p:cNvPicPr>
            <a:picLocks noChangeAspect="1"/>
          </p:cNvPicPr>
          <p:nvPr/>
        </p:nvPicPr>
        <p:blipFill>
          <a:blip r:embed="rId6"/>
          <a:stretch>
            <a:fillRect/>
          </a:stretch>
        </p:blipFill>
        <p:spPr>
          <a:xfrm>
            <a:off x="5386002" y="4127018"/>
            <a:ext cx="3515837" cy="394106"/>
          </a:xfrm>
          <a:prstGeom prst="rect">
            <a:avLst/>
          </a:prstGeom>
        </p:spPr>
      </p:pic>
      <p:sp>
        <p:nvSpPr>
          <p:cNvPr id="11" name="TextBox 10">
            <a:extLst>
              <a:ext uri="{FF2B5EF4-FFF2-40B4-BE49-F238E27FC236}">
                <a16:creationId xmlns:a16="http://schemas.microsoft.com/office/drawing/2014/main" id="{90A320B8-2F44-F916-8E92-FD125BD2C20E}"/>
              </a:ext>
            </a:extLst>
          </p:cNvPr>
          <p:cNvSpPr txBox="1"/>
          <p:nvPr/>
        </p:nvSpPr>
        <p:spPr>
          <a:xfrm flipH="1">
            <a:off x="521738" y="3530965"/>
            <a:ext cx="2579843" cy="923330"/>
          </a:xfrm>
          <a:prstGeom prst="rect">
            <a:avLst/>
          </a:prstGeom>
          <a:noFill/>
        </p:spPr>
        <p:txBody>
          <a:bodyPr wrap="square" rtlCol="0">
            <a:spAutoFit/>
          </a:bodyPr>
          <a:lstStyle/>
          <a:p>
            <a:r>
              <a:rPr lang="en-US" dirty="0"/>
              <a:t>for epoch = 1 to K:</a:t>
            </a:r>
          </a:p>
          <a:p>
            <a:r>
              <a:rPr lang="en-US" dirty="0"/>
              <a:t>      for n = 1 to N:</a:t>
            </a:r>
          </a:p>
          <a:p>
            <a:endParaRPr lang="en-US" dirty="0"/>
          </a:p>
        </p:txBody>
      </p:sp>
      <p:sp>
        <p:nvSpPr>
          <p:cNvPr id="12" name="TextBox 11">
            <a:extLst>
              <a:ext uri="{FF2B5EF4-FFF2-40B4-BE49-F238E27FC236}">
                <a16:creationId xmlns:a16="http://schemas.microsoft.com/office/drawing/2014/main" id="{0BF0D495-8FA0-E5F0-8252-A7A708E798CB}"/>
              </a:ext>
            </a:extLst>
          </p:cNvPr>
          <p:cNvSpPr txBox="1"/>
          <p:nvPr/>
        </p:nvSpPr>
        <p:spPr>
          <a:xfrm>
            <a:off x="4505413" y="4143963"/>
            <a:ext cx="543492" cy="369332"/>
          </a:xfrm>
          <a:prstGeom prst="rect">
            <a:avLst/>
          </a:prstGeom>
          <a:noFill/>
        </p:spPr>
        <p:txBody>
          <a:bodyPr wrap="square" rtlCol="0">
            <a:spAutoFit/>
          </a:bodyPr>
          <a:lstStyle/>
          <a:p>
            <a:r>
              <a:rPr lang="en-US" dirty="0"/>
              <a:t>or</a:t>
            </a:r>
          </a:p>
        </p:txBody>
      </p:sp>
      <p:pic>
        <p:nvPicPr>
          <p:cNvPr id="14" name="Picture 13">
            <a:extLst>
              <a:ext uri="{FF2B5EF4-FFF2-40B4-BE49-F238E27FC236}">
                <a16:creationId xmlns:a16="http://schemas.microsoft.com/office/drawing/2014/main" id="{98E479A2-AD45-9949-C114-7E85F839BB58}"/>
              </a:ext>
            </a:extLst>
          </p:cNvPr>
          <p:cNvPicPr>
            <a:picLocks noChangeAspect="1"/>
          </p:cNvPicPr>
          <p:nvPr/>
        </p:nvPicPr>
        <p:blipFill>
          <a:blip r:embed="rId7"/>
          <a:stretch>
            <a:fillRect/>
          </a:stretch>
        </p:blipFill>
        <p:spPr>
          <a:xfrm>
            <a:off x="1429395" y="4495289"/>
            <a:ext cx="6779614" cy="324902"/>
          </a:xfrm>
          <a:prstGeom prst="rect">
            <a:avLst/>
          </a:prstGeom>
        </p:spPr>
      </p:pic>
      <p:pic>
        <p:nvPicPr>
          <p:cNvPr id="16" name="Picture 15">
            <a:extLst>
              <a:ext uri="{FF2B5EF4-FFF2-40B4-BE49-F238E27FC236}">
                <a16:creationId xmlns:a16="http://schemas.microsoft.com/office/drawing/2014/main" id="{5663B20F-63A3-9167-2FCC-E120EB0D4D34}"/>
              </a:ext>
            </a:extLst>
          </p:cNvPr>
          <p:cNvPicPr>
            <a:picLocks noChangeAspect="1"/>
          </p:cNvPicPr>
          <p:nvPr/>
        </p:nvPicPr>
        <p:blipFill>
          <a:blip r:embed="rId8"/>
          <a:stretch>
            <a:fillRect/>
          </a:stretch>
        </p:blipFill>
        <p:spPr>
          <a:xfrm>
            <a:off x="8252607" y="4535745"/>
            <a:ext cx="1096899" cy="271959"/>
          </a:xfrm>
          <a:prstGeom prst="rect">
            <a:avLst/>
          </a:prstGeom>
        </p:spPr>
      </p:pic>
      <p:pic>
        <p:nvPicPr>
          <p:cNvPr id="18" name="Picture 17">
            <a:extLst>
              <a:ext uri="{FF2B5EF4-FFF2-40B4-BE49-F238E27FC236}">
                <a16:creationId xmlns:a16="http://schemas.microsoft.com/office/drawing/2014/main" id="{D83FFD64-16EB-5E21-F9A4-3D5C570C376A}"/>
              </a:ext>
            </a:extLst>
          </p:cNvPr>
          <p:cNvPicPr>
            <a:picLocks noChangeAspect="1"/>
          </p:cNvPicPr>
          <p:nvPr/>
        </p:nvPicPr>
        <p:blipFill>
          <a:blip r:embed="rId9"/>
          <a:stretch>
            <a:fillRect/>
          </a:stretch>
        </p:blipFill>
        <p:spPr>
          <a:xfrm>
            <a:off x="562834" y="3195040"/>
            <a:ext cx="5446109" cy="329723"/>
          </a:xfrm>
          <a:prstGeom prst="rect">
            <a:avLst/>
          </a:prstGeom>
        </p:spPr>
      </p:pic>
      <p:sp>
        <p:nvSpPr>
          <p:cNvPr id="19" name="Rectangle 18">
            <a:extLst>
              <a:ext uri="{FF2B5EF4-FFF2-40B4-BE49-F238E27FC236}">
                <a16:creationId xmlns:a16="http://schemas.microsoft.com/office/drawing/2014/main" id="{9685C9C2-7A9F-E9D7-BB07-0AE9F46985EF}"/>
              </a:ext>
            </a:extLst>
          </p:cNvPr>
          <p:cNvSpPr/>
          <p:nvPr/>
        </p:nvSpPr>
        <p:spPr>
          <a:xfrm>
            <a:off x="561512" y="3111247"/>
            <a:ext cx="10090028" cy="1789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F2BB66E-B44D-79ED-97DE-0E0D97A22906}"/>
              </a:ext>
            </a:extLst>
          </p:cNvPr>
          <p:cNvPicPr>
            <a:picLocks noChangeAspect="1"/>
          </p:cNvPicPr>
          <p:nvPr/>
        </p:nvPicPr>
        <p:blipFill>
          <a:blip r:embed="rId10"/>
          <a:stretch>
            <a:fillRect/>
          </a:stretch>
        </p:blipFill>
        <p:spPr>
          <a:xfrm>
            <a:off x="521105" y="1732932"/>
            <a:ext cx="6163535" cy="371527"/>
          </a:xfrm>
          <a:prstGeom prst="rect">
            <a:avLst/>
          </a:prstGeom>
        </p:spPr>
      </p:pic>
      <p:sp>
        <p:nvSpPr>
          <p:cNvPr id="23" name="TextBox 22">
            <a:extLst>
              <a:ext uri="{FF2B5EF4-FFF2-40B4-BE49-F238E27FC236}">
                <a16:creationId xmlns:a16="http://schemas.microsoft.com/office/drawing/2014/main" id="{9E889F7A-3BD1-BBF7-5415-B4DCF5B14BBB}"/>
              </a:ext>
            </a:extLst>
          </p:cNvPr>
          <p:cNvSpPr txBox="1"/>
          <p:nvPr/>
        </p:nvSpPr>
        <p:spPr>
          <a:xfrm>
            <a:off x="6604202" y="1735127"/>
            <a:ext cx="247619" cy="369332"/>
          </a:xfrm>
          <a:prstGeom prst="rect">
            <a:avLst/>
          </a:prstGeom>
          <a:noFill/>
        </p:spPr>
        <p:txBody>
          <a:bodyPr wrap="square" rtlCol="0">
            <a:spAutoFit/>
          </a:bodyPr>
          <a:lstStyle/>
          <a:p>
            <a:r>
              <a:rPr lang="en-US" b="1" dirty="0"/>
              <a:t>:</a:t>
            </a:r>
          </a:p>
        </p:txBody>
      </p:sp>
      <p:pic>
        <p:nvPicPr>
          <p:cNvPr id="24" name="Picture 23">
            <a:extLst>
              <a:ext uri="{FF2B5EF4-FFF2-40B4-BE49-F238E27FC236}">
                <a16:creationId xmlns:a16="http://schemas.microsoft.com/office/drawing/2014/main" id="{FF1D7DBF-EE3B-A580-B656-4E95D3624B75}"/>
              </a:ext>
            </a:extLst>
          </p:cNvPr>
          <p:cNvPicPr>
            <a:picLocks noChangeAspect="1"/>
          </p:cNvPicPr>
          <p:nvPr/>
        </p:nvPicPr>
        <p:blipFill>
          <a:blip r:embed="rId11"/>
          <a:stretch>
            <a:fillRect/>
          </a:stretch>
        </p:blipFill>
        <p:spPr>
          <a:xfrm>
            <a:off x="8167952" y="1200163"/>
            <a:ext cx="3534311" cy="1000582"/>
          </a:xfrm>
          <a:prstGeom prst="rect">
            <a:avLst/>
          </a:prstGeom>
        </p:spPr>
      </p:pic>
      <p:pic>
        <p:nvPicPr>
          <p:cNvPr id="47" name="Picture 46">
            <a:extLst>
              <a:ext uri="{FF2B5EF4-FFF2-40B4-BE49-F238E27FC236}">
                <a16:creationId xmlns:a16="http://schemas.microsoft.com/office/drawing/2014/main" id="{8D62800C-7194-6070-272A-E54F018CF625}"/>
              </a:ext>
            </a:extLst>
          </p:cNvPr>
          <p:cNvPicPr>
            <a:picLocks noChangeAspect="1"/>
          </p:cNvPicPr>
          <p:nvPr/>
        </p:nvPicPr>
        <p:blipFill>
          <a:blip r:embed="rId12"/>
          <a:stretch>
            <a:fillRect/>
          </a:stretch>
        </p:blipFill>
        <p:spPr>
          <a:xfrm>
            <a:off x="774132" y="2087518"/>
            <a:ext cx="3867690" cy="857370"/>
          </a:xfrm>
          <a:prstGeom prst="rect">
            <a:avLst/>
          </a:prstGeom>
        </p:spPr>
      </p:pic>
      <p:sp>
        <p:nvSpPr>
          <p:cNvPr id="49" name="TextBox 48">
            <a:extLst>
              <a:ext uri="{FF2B5EF4-FFF2-40B4-BE49-F238E27FC236}">
                <a16:creationId xmlns:a16="http://schemas.microsoft.com/office/drawing/2014/main" id="{0F4EF170-2993-778E-411F-93FFD26CA5F3}"/>
              </a:ext>
            </a:extLst>
          </p:cNvPr>
          <p:cNvSpPr txBox="1"/>
          <p:nvPr/>
        </p:nvSpPr>
        <p:spPr>
          <a:xfrm>
            <a:off x="7791301" y="3119248"/>
            <a:ext cx="2860207" cy="923330"/>
          </a:xfrm>
          <a:prstGeom prst="rect">
            <a:avLst/>
          </a:prstGeom>
          <a:noFill/>
        </p:spPr>
        <p:txBody>
          <a:bodyPr wrap="none" rtlCol="0">
            <a:spAutoFit/>
          </a:bodyPr>
          <a:lstStyle/>
          <a:p>
            <a:r>
              <a:rPr lang="en-US" dirty="0">
                <a:solidFill>
                  <a:srgbClr val="0070C0"/>
                </a:solidFill>
              </a:rPr>
              <a:t>Sequential Gradient Descent</a:t>
            </a:r>
          </a:p>
          <a:p>
            <a:pPr marL="285750" indent="-285750">
              <a:buFont typeface="Arial" panose="020B0604020202020204" pitchFamily="34" charset="0"/>
              <a:buChar char="•"/>
            </a:pPr>
            <a:r>
              <a:rPr lang="en-US" dirty="0"/>
              <a:t>Faster, less expensive</a:t>
            </a:r>
          </a:p>
          <a:p>
            <a:pPr marL="285750" indent="-285750">
              <a:buFont typeface="Arial" panose="020B0604020202020204" pitchFamily="34" charset="0"/>
              <a:buChar char="•"/>
            </a:pPr>
            <a:r>
              <a:rPr lang="en-US" dirty="0"/>
              <a:t>Less overfitting</a:t>
            </a:r>
          </a:p>
        </p:txBody>
      </p:sp>
      <p:sp>
        <p:nvSpPr>
          <p:cNvPr id="52" name="TextBox 51">
            <a:extLst>
              <a:ext uri="{FF2B5EF4-FFF2-40B4-BE49-F238E27FC236}">
                <a16:creationId xmlns:a16="http://schemas.microsoft.com/office/drawing/2014/main" id="{E578B15B-37BC-A446-3033-9961D21F9A4B}"/>
              </a:ext>
            </a:extLst>
          </p:cNvPr>
          <p:cNvSpPr txBox="1"/>
          <p:nvPr/>
        </p:nvSpPr>
        <p:spPr>
          <a:xfrm flipH="1">
            <a:off x="561480" y="5059770"/>
            <a:ext cx="10090028" cy="1754326"/>
          </a:xfrm>
          <a:prstGeom prst="rect">
            <a:avLst/>
          </a:prstGeom>
          <a:noFill/>
          <a:ln>
            <a:solidFill>
              <a:srgbClr val="0070C0"/>
            </a:solidFill>
          </a:ln>
        </p:spPr>
        <p:txBody>
          <a:bodyPr wrap="square" rtlCol="0">
            <a:spAutoFit/>
          </a:bodyPr>
          <a:lstStyle/>
          <a:p>
            <a:endParaRPr lang="en-US" dirty="0"/>
          </a:p>
          <a:p>
            <a:r>
              <a:rPr lang="en-US" dirty="0"/>
              <a:t>for epoch = 1 to k:</a:t>
            </a:r>
          </a:p>
          <a:p>
            <a:r>
              <a:rPr lang="en-US" dirty="0"/>
              <a:t>         for batch = 1 to M:</a:t>
            </a:r>
          </a:p>
          <a:p>
            <a:endParaRPr lang="en-US" dirty="0"/>
          </a:p>
          <a:p>
            <a:endParaRPr lang="en-US" dirty="0"/>
          </a:p>
          <a:p>
            <a:r>
              <a:rPr lang="en-US" dirty="0"/>
              <a:t>	</a:t>
            </a:r>
          </a:p>
        </p:txBody>
      </p:sp>
      <p:pic>
        <p:nvPicPr>
          <p:cNvPr id="54" name="Picture 53">
            <a:extLst>
              <a:ext uri="{FF2B5EF4-FFF2-40B4-BE49-F238E27FC236}">
                <a16:creationId xmlns:a16="http://schemas.microsoft.com/office/drawing/2014/main" id="{FFC7580B-0F21-F140-94B3-E7C5DE75428E}"/>
              </a:ext>
            </a:extLst>
          </p:cNvPr>
          <p:cNvPicPr>
            <a:picLocks noChangeAspect="1"/>
          </p:cNvPicPr>
          <p:nvPr/>
        </p:nvPicPr>
        <p:blipFill>
          <a:blip r:embed="rId13"/>
          <a:stretch>
            <a:fillRect/>
          </a:stretch>
        </p:blipFill>
        <p:spPr>
          <a:xfrm>
            <a:off x="5293077" y="2050364"/>
            <a:ext cx="5582429" cy="885949"/>
          </a:xfrm>
          <a:prstGeom prst="rect">
            <a:avLst/>
          </a:prstGeom>
        </p:spPr>
      </p:pic>
      <p:pic>
        <p:nvPicPr>
          <p:cNvPr id="48" name="Picture 47">
            <a:extLst>
              <a:ext uri="{FF2B5EF4-FFF2-40B4-BE49-F238E27FC236}">
                <a16:creationId xmlns:a16="http://schemas.microsoft.com/office/drawing/2014/main" id="{E856B66C-4F66-2BA9-DF4B-401F0F9B60B4}"/>
              </a:ext>
            </a:extLst>
          </p:cNvPr>
          <p:cNvPicPr>
            <a:picLocks noChangeAspect="1"/>
          </p:cNvPicPr>
          <p:nvPr/>
        </p:nvPicPr>
        <p:blipFill>
          <a:blip r:embed="rId8"/>
          <a:stretch>
            <a:fillRect/>
          </a:stretch>
        </p:blipFill>
        <p:spPr>
          <a:xfrm>
            <a:off x="10721919" y="2738951"/>
            <a:ext cx="1096899" cy="271959"/>
          </a:xfrm>
          <a:prstGeom prst="rect">
            <a:avLst/>
          </a:prstGeom>
        </p:spPr>
      </p:pic>
      <p:pic>
        <p:nvPicPr>
          <p:cNvPr id="56" name="Picture 55">
            <a:extLst>
              <a:ext uri="{FF2B5EF4-FFF2-40B4-BE49-F238E27FC236}">
                <a16:creationId xmlns:a16="http://schemas.microsoft.com/office/drawing/2014/main" id="{FDFDBA59-7A43-562F-D835-F1F8C2ADD3E8}"/>
              </a:ext>
            </a:extLst>
          </p:cNvPr>
          <p:cNvPicPr>
            <a:picLocks noChangeAspect="1"/>
          </p:cNvPicPr>
          <p:nvPr/>
        </p:nvPicPr>
        <p:blipFill>
          <a:blip r:embed="rId14"/>
          <a:stretch>
            <a:fillRect/>
          </a:stretch>
        </p:blipFill>
        <p:spPr>
          <a:xfrm>
            <a:off x="5410036" y="2792038"/>
            <a:ext cx="3442669" cy="255538"/>
          </a:xfrm>
          <a:prstGeom prst="rect">
            <a:avLst/>
          </a:prstGeom>
        </p:spPr>
      </p:pic>
      <p:pic>
        <p:nvPicPr>
          <p:cNvPr id="57" name="Picture 56">
            <a:extLst>
              <a:ext uri="{FF2B5EF4-FFF2-40B4-BE49-F238E27FC236}">
                <a16:creationId xmlns:a16="http://schemas.microsoft.com/office/drawing/2014/main" id="{859BD8DE-99A0-F012-1201-551ACB9DEFF3}"/>
              </a:ext>
            </a:extLst>
          </p:cNvPr>
          <p:cNvPicPr>
            <a:picLocks noChangeAspect="1"/>
          </p:cNvPicPr>
          <p:nvPr/>
        </p:nvPicPr>
        <p:blipFill>
          <a:blip r:embed="rId5"/>
          <a:stretch>
            <a:fillRect/>
          </a:stretch>
        </p:blipFill>
        <p:spPr>
          <a:xfrm>
            <a:off x="1697688" y="5947702"/>
            <a:ext cx="2367450" cy="368271"/>
          </a:xfrm>
          <a:prstGeom prst="rect">
            <a:avLst/>
          </a:prstGeom>
        </p:spPr>
      </p:pic>
      <p:sp>
        <p:nvSpPr>
          <p:cNvPr id="64" name="TextBox 63">
            <a:extLst>
              <a:ext uri="{FF2B5EF4-FFF2-40B4-BE49-F238E27FC236}">
                <a16:creationId xmlns:a16="http://schemas.microsoft.com/office/drawing/2014/main" id="{E034C6AD-A1F0-269A-BE5E-51AD2BCD1C33}"/>
              </a:ext>
            </a:extLst>
          </p:cNvPr>
          <p:cNvSpPr txBox="1"/>
          <p:nvPr/>
        </p:nvSpPr>
        <p:spPr>
          <a:xfrm>
            <a:off x="4562118" y="5965684"/>
            <a:ext cx="543492" cy="369332"/>
          </a:xfrm>
          <a:prstGeom prst="rect">
            <a:avLst/>
          </a:prstGeom>
          <a:noFill/>
        </p:spPr>
        <p:txBody>
          <a:bodyPr wrap="square" rtlCol="0">
            <a:spAutoFit/>
          </a:bodyPr>
          <a:lstStyle/>
          <a:p>
            <a:r>
              <a:rPr lang="en-US" dirty="0"/>
              <a:t>or</a:t>
            </a:r>
          </a:p>
        </p:txBody>
      </p:sp>
      <p:pic>
        <p:nvPicPr>
          <p:cNvPr id="66" name="Picture 65">
            <a:extLst>
              <a:ext uri="{FF2B5EF4-FFF2-40B4-BE49-F238E27FC236}">
                <a16:creationId xmlns:a16="http://schemas.microsoft.com/office/drawing/2014/main" id="{22320574-C38A-42CD-5752-DAF1698FFC28}"/>
              </a:ext>
            </a:extLst>
          </p:cNvPr>
          <p:cNvPicPr>
            <a:picLocks noChangeAspect="1"/>
          </p:cNvPicPr>
          <p:nvPr/>
        </p:nvPicPr>
        <p:blipFill>
          <a:blip r:embed="rId15"/>
          <a:stretch>
            <a:fillRect/>
          </a:stretch>
        </p:blipFill>
        <p:spPr>
          <a:xfrm>
            <a:off x="5500316" y="5684486"/>
            <a:ext cx="3658111" cy="847843"/>
          </a:xfrm>
          <a:prstGeom prst="rect">
            <a:avLst/>
          </a:prstGeom>
        </p:spPr>
      </p:pic>
      <p:pic>
        <p:nvPicPr>
          <p:cNvPr id="68" name="Picture 67">
            <a:extLst>
              <a:ext uri="{FF2B5EF4-FFF2-40B4-BE49-F238E27FC236}">
                <a16:creationId xmlns:a16="http://schemas.microsoft.com/office/drawing/2014/main" id="{5378A13B-D936-5EF4-9D24-CD5E1814E4AB}"/>
              </a:ext>
            </a:extLst>
          </p:cNvPr>
          <p:cNvPicPr>
            <a:picLocks noChangeAspect="1"/>
          </p:cNvPicPr>
          <p:nvPr/>
        </p:nvPicPr>
        <p:blipFill>
          <a:blip r:embed="rId16"/>
          <a:stretch>
            <a:fillRect/>
          </a:stretch>
        </p:blipFill>
        <p:spPr>
          <a:xfrm>
            <a:off x="1892590" y="6500112"/>
            <a:ext cx="2882674" cy="289028"/>
          </a:xfrm>
          <a:prstGeom prst="rect">
            <a:avLst/>
          </a:prstGeom>
        </p:spPr>
      </p:pic>
      <p:sp>
        <p:nvSpPr>
          <p:cNvPr id="71" name="TextBox 70">
            <a:extLst>
              <a:ext uri="{FF2B5EF4-FFF2-40B4-BE49-F238E27FC236}">
                <a16:creationId xmlns:a16="http://schemas.microsoft.com/office/drawing/2014/main" id="{1A141AF6-E247-5F58-7C7F-50E7A945745B}"/>
              </a:ext>
            </a:extLst>
          </p:cNvPr>
          <p:cNvSpPr txBox="1"/>
          <p:nvPr/>
        </p:nvSpPr>
        <p:spPr>
          <a:xfrm>
            <a:off x="7414398" y="5003425"/>
            <a:ext cx="4778168" cy="615553"/>
          </a:xfrm>
          <a:prstGeom prst="rect">
            <a:avLst/>
          </a:prstGeom>
          <a:noFill/>
        </p:spPr>
        <p:txBody>
          <a:bodyPr wrap="none" rtlCol="0">
            <a:spAutoFit/>
          </a:bodyPr>
          <a:lstStyle/>
          <a:p>
            <a:r>
              <a:rPr lang="en-US" dirty="0">
                <a:solidFill>
                  <a:srgbClr val="0070C0"/>
                </a:solidFill>
              </a:rPr>
              <a:t>Stochastic (mini batch) Gradient Descent  </a:t>
            </a:r>
            <a:r>
              <a:rPr lang="en-US" sz="1600" dirty="0"/>
              <a:t>(fastest)</a:t>
            </a:r>
            <a:endParaRPr lang="en-US" dirty="0"/>
          </a:p>
          <a:p>
            <a:pPr marL="285750" indent="-285750">
              <a:buFont typeface="Arial" panose="020B0604020202020204" pitchFamily="34" charset="0"/>
              <a:buChar char="•"/>
            </a:pPr>
            <a:r>
              <a:rPr lang="en-US" sz="1600" dirty="0"/>
              <a:t>In between Sequential and full Grad. descent</a:t>
            </a:r>
          </a:p>
        </p:txBody>
      </p:sp>
      <p:pic>
        <p:nvPicPr>
          <p:cNvPr id="72" name="Picture 71">
            <a:extLst>
              <a:ext uri="{FF2B5EF4-FFF2-40B4-BE49-F238E27FC236}">
                <a16:creationId xmlns:a16="http://schemas.microsoft.com/office/drawing/2014/main" id="{D588E201-261B-EC12-E670-F8986ED3CB9A}"/>
              </a:ext>
            </a:extLst>
          </p:cNvPr>
          <p:cNvPicPr>
            <a:picLocks noChangeAspect="1"/>
          </p:cNvPicPr>
          <p:nvPr/>
        </p:nvPicPr>
        <p:blipFill>
          <a:blip r:embed="rId9"/>
          <a:stretch>
            <a:fillRect/>
          </a:stretch>
        </p:blipFill>
        <p:spPr>
          <a:xfrm>
            <a:off x="608908" y="5080551"/>
            <a:ext cx="5446109" cy="329723"/>
          </a:xfrm>
          <a:prstGeom prst="rect">
            <a:avLst/>
          </a:prstGeom>
        </p:spPr>
      </p:pic>
      <p:pic>
        <p:nvPicPr>
          <p:cNvPr id="73" name="Picture 72">
            <a:extLst>
              <a:ext uri="{FF2B5EF4-FFF2-40B4-BE49-F238E27FC236}">
                <a16:creationId xmlns:a16="http://schemas.microsoft.com/office/drawing/2014/main" id="{4FA0965A-A243-47F8-0B83-74CF591988B9}"/>
              </a:ext>
            </a:extLst>
          </p:cNvPr>
          <p:cNvPicPr>
            <a:picLocks noChangeAspect="1"/>
          </p:cNvPicPr>
          <p:nvPr/>
        </p:nvPicPr>
        <p:blipFill>
          <a:blip r:embed="rId15"/>
          <a:stretch>
            <a:fillRect/>
          </a:stretch>
        </p:blipFill>
        <p:spPr>
          <a:xfrm>
            <a:off x="6269408" y="426108"/>
            <a:ext cx="2918868" cy="676508"/>
          </a:xfrm>
          <a:prstGeom prst="rect">
            <a:avLst/>
          </a:prstGeom>
        </p:spPr>
      </p:pic>
      <p:pic>
        <p:nvPicPr>
          <p:cNvPr id="74" name="Picture 73">
            <a:extLst>
              <a:ext uri="{FF2B5EF4-FFF2-40B4-BE49-F238E27FC236}">
                <a16:creationId xmlns:a16="http://schemas.microsoft.com/office/drawing/2014/main" id="{63FC4B91-648F-3602-C8CA-7B5D172F13F5}"/>
              </a:ext>
            </a:extLst>
          </p:cNvPr>
          <p:cNvPicPr>
            <a:picLocks noChangeAspect="1"/>
          </p:cNvPicPr>
          <p:nvPr/>
        </p:nvPicPr>
        <p:blipFill>
          <a:blip r:embed="rId16"/>
          <a:stretch>
            <a:fillRect/>
          </a:stretch>
        </p:blipFill>
        <p:spPr>
          <a:xfrm>
            <a:off x="9243255" y="815213"/>
            <a:ext cx="2882674" cy="289028"/>
          </a:xfrm>
          <a:prstGeom prst="rect">
            <a:avLst/>
          </a:prstGeom>
        </p:spPr>
      </p:pic>
    </p:spTree>
    <p:extLst>
      <p:ext uri="{BB962C8B-B14F-4D97-AF65-F5344CB8AC3E}">
        <p14:creationId xmlns:p14="http://schemas.microsoft.com/office/powerpoint/2010/main" val="400062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575E-478D-40D7-8C83-E063D3F84709}"/>
              </a:ext>
            </a:extLst>
          </p:cNvPr>
          <p:cNvSpPr>
            <a:spLocks noGrp="1"/>
          </p:cNvSpPr>
          <p:nvPr>
            <p:ph type="title"/>
          </p:nvPr>
        </p:nvSpPr>
        <p:spPr/>
        <p:txBody>
          <a:bodyPr>
            <a:normAutofit fontScale="90000"/>
          </a:bodyPr>
          <a:lstStyle/>
          <a:p>
            <a:r>
              <a:rPr lang="en-US" dirty="0"/>
              <a:t>Percentile</a:t>
            </a:r>
          </a:p>
        </p:txBody>
      </p:sp>
      <p:sp>
        <p:nvSpPr>
          <p:cNvPr id="3" name="Text Placeholder 2">
            <a:extLst>
              <a:ext uri="{FF2B5EF4-FFF2-40B4-BE49-F238E27FC236}">
                <a16:creationId xmlns:a16="http://schemas.microsoft.com/office/drawing/2014/main" id="{515ABE69-2F64-4A02-A570-29C1EBC38F9A}"/>
              </a:ext>
            </a:extLst>
          </p:cNvPr>
          <p:cNvSpPr>
            <a:spLocks noGrp="1"/>
          </p:cNvSpPr>
          <p:nvPr>
            <p:ph type="body" idx="1"/>
          </p:nvPr>
        </p:nvSpPr>
        <p:spPr/>
        <p:txBody>
          <a:bodyPr>
            <a:normAutofit fontScale="92500" lnSpcReduction="20000"/>
          </a:bodyPr>
          <a:lstStyle/>
          <a:p>
            <a:r>
              <a:rPr lang="en-US" dirty="0"/>
              <a:t>If you score 99 percentile in an exam. It is not that you scored 99 % (percent).</a:t>
            </a:r>
          </a:p>
          <a:p>
            <a:r>
              <a:rPr lang="en-US" dirty="0"/>
              <a:t>It means that 99% of people scored &lt;= you and 1% people score &gt;= you</a:t>
            </a:r>
          </a:p>
        </p:txBody>
      </p:sp>
      <p:sp>
        <p:nvSpPr>
          <p:cNvPr id="4" name="Text Placeholder 3">
            <a:extLst>
              <a:ext uri="{FF2B5EF4-FFF2-40B4-BE49-F238E27FC236}">
                <a16:creationId xmlns:a16="http://schemas.microsoft.com/office/drawing/2014/main" id="{92809405-E807-4C90-9AE5-F8BE7516A952}"/>
              </a:ext>
            </a:extLst>
          </p:cNvPr>
          <p:cNvSpPr>
            <a:spLocks noGrp="1"/>
          </p:cNvSpPr>
          <p:nvPr>
            <p:ph type="body" sz="quarter" idx="13"/>
          </p:nvPr>
        </p:nvSpPr>
        <p:spPr/>
        <p:txBody>
          <a:bodyPr/>
          <a:lstStyle/>
          <a:p>
            <a:r>
              <a:rPr lang="en-US" dirty="0"/>
              <a:t>1.4</a:t>
            </a:r>
          </a:p>
        </p:txBody>
      </p:sp>
      <p:pic>
        <p:nvPicPr>
          <p:cNvPr id="6" name="Picture 5">
            <a:extLst>
              <a:ext uri="{FF2B5EF4-FFF2-40B4-BE49-F238E27FC236}">
                <a16:creationId xmlns:a16="http://schemas.microsoft.com/office/drawing/2014/main" id="{91A980E9-9DA3-4428-9CA1-E49139EC6BEF}"/>
              </a:ext>
            </a:extLst>
          </p:cNvPr>
          <p:cNvPicPr>
            <a:picLocks noChangeAspect="1"/>
          </p:cNvPicPr>
          <p:nvPr/>
        </p:nvPicPr>
        <p:blipFill>
          <a:blip r:embed="rId2"/>
          <a:stretch>
            <a:fillRect/>
          </a:stretch>
        </p:blipFill>
        <p:spPr>
          <a:xfrm>
            <a:off x="161900" y="1318042"/>
            <a:ext cx="9450119" cy="3124636"/>
          </a:xfrm>
          <a:prstGeom prst="rect">
            <a:avLst/>
          </a:prstGeom>
        </p:spPr>
      </p:pic>
      <p:sp>
        <p:nvSpPr>
          <p:cNvPr id="7" name="TextBox 6">
            <a:extLst>
              <a:ext uri="{FF2B5EF4-FFF2-40B4-BE49-F238E27FC236}">
                <a16:creationId xmlns:a16="http://schemas.microsoft.com/office/drawing/2014/main" id="{4818751F-47E7-4BBB-8880-8F2C688BED97}"/>
              </a:ext>
            </a:extLst>
          </p:cNvPr>
          <p:cNvSpPr txBox="1"/>
          <p:nvPr/>
        </p:nvSpPr>
        <p:spPr>
          <a:xfrm>
            <a:off x="345440" y="4886960"/>
            <a:ext cx="8839200" cy="1200329"/>
          </a:xfrm>
          <a:prstGeom prst="rect">
            <a:avLst/>
          </a:prstGeom>
          <a:noFill/>
        </p:spPr>
        <p:txBody>
          <a:bodyPr wrap="square" rtlCol="0">
            <a:spAutoFit/>
          </a:bodyPr>
          <a:lstStyle/>
          <a:p>
            <a:r>
              <a:rPr lang="en-US" dirty="0"/>
              <a:t>Arranging a set of data points in deciles means:</a:t>
            </a:r>
          </a:p>
          <a:p>
            <a:pPr marL="400050" indent="-400050">
              <a:buFont typeface="+mj-lt"/>
              <a:buAutoNum type="romanLcPeriod"/>
            </a:pPr>
            <a:r>
              <a:rPr lang="en-US" dirty="0"/>
              <a:t>Sort the data points in increasing order,</a:t>
            </a:r>
          </a:p>
          <a:p>
            <a:pPr marL="400050" indent="-400050">
              <a:buFont typeface="+mj-lt"/>
              <a:buAutoNum type="romanLcPeriod"/>
            </a:pPr>
            <a:r>
              <a:rPr lang="en-US" dirty="0"/>
              <a:t>Distribute them in 10 bins in increasing order such that each bucket contains equal number of data points (10% in each bin). These bins are the deciles, </a:t>
            </a:r>
            <a:r>
              <a:rPr lang="en-US" dirty="0" err="1"/>
              <a:t>e.g</a:t>
            </a:r>
            <a:r>
              <a:rPr lang="en-US" dirty="0"/>
              <a:t>:</a:t>
            </a:r>
          </a:p>
        </p:txBody>
      </p:sp>
      <p:graphicFrame>
        <p:nvGraphicFramePr>
          <p:cNvPr id="10" name="Table 9">
            <a:extLst>
              <a:ext uri="{FF2B5EF4-FFF2-40B4-BE49-F238E27FC236}">
                <a16:creationId xmlns:a16="http://schemas.microsoft.com/office/drawing/2014/main" id="{B6A89419-DF0B-444A-BE73-153D0C01DF4C}"/>
              </a:ext>
            </a:extLst>
          </p:cNvPr>
          <p:cNvGraphicFramePr>
            <a:graphicFrameLocks noGrp="1"/>
          </p:cNvGraphicFramePr>
          <p:nvPr>
            <p:extLst>
              <p:ext uri="{D42A27DB-BD31-4B8C-83A1-F6EECF244321}">
                <p14:modId xmlns:p14="http://schemas.microsoft.com/office/powerpoint/2010/main" val="3672002262"/>
              </p:ext>
            </p:extLst>
          </p:nvPr>
        </p:nvGraphicFramePr>
        <p:xfrm>
          <a:off x="797560" y="6138665"/>
          <a:ext cx="10515600" cy="514826"/>
        </p:xfrm>
        <a:graphic>
          <a:graphicData uri="http://schemas.openxmlformats.org/drawingml/2006/table">
            <a:tbl>
              <a:tblPr firstRow="1" bandRow="1">
                <a:tableStyleId>{5C22544A-7EE6-4342-B048-85BDC9FD1C3A}</a:tableStyleId>
              </a:tblPr>
              <a:tblGrid>
                <a:gridCol w="525780">
                  <a:extLst>
                    <a:ext uri="{9D8B030D-6E8A-4147-A177-3AD203B41FA5}">
                      <a16:colId xmlns:a16="http://schemas.microsoft.com/office/drawing/2014/main" val="2597255154"/>
                    </a:ext>
                  </a:extLst>
                </a:gridCol>
                <a:gridCol w="525780">
                  <a:extLst>
                    <a:ext uri="{9D8B030D-6E8A-4147-A177-3AD203B41FA5}">
                      <a16:colId xmlns:a16="http://schemas.microsoft.com/office/drawing/2014/main" val="1615818607"/>
                    </a:ext>
                  </a:extLst>
                </a:gridCol>
                <a:gridCol w="525780">
                  <a:extLst>
                    <a:ext uri="{9D8B030D-6E8A-4147-A177-3AD203B41FA5}">
                      <a16:colId xmlns:a16="http://schemas.microsoft.com/office/drawing/2014/main" val="1775195751"/>
                    </a:ext>
                  </a:extLst>
                </a:gridCol>
                <a:gridCol w="525780">
                  <a:extLst>
                    <a:ext uri="{9D8B030D-6E8A-4147-A177-3AD203B41FA5}">
                      <a16:colId xmlns:a16="http://schemas.microsoft.com/office/drawing/2014/main" val="2996013442"/>
                    </a:ext>
                  </a:extLst>
                </a:gridCol>
                <a:gridCol w="525780">
                  <a:extLst>
                    <a:ext uri="{9D8B030D-6E8A-4147-A177-3AD203B41FA5}">
                      <a16:colId xmlns:a16="http://schemas.microsoft.com/office/drawing/2014/main" val="509709958"/>
                    </a:ext>
                  </a:extLst>
                </a:gridCol>
                <a:gridCol w="525780">
                  <a:extLst>
                    <a:ext uri="{9D8B030D-6E8A-4147-A177-3AD203B41FA5}">
                      <a16:colId xmlns:a16="http://schemas.microsoft.com/office/drawing/2014/main" val="1142743564"/>
                    </a:ext>
                  </a:extLst>
                </a:gridCol>
                <a:gridCol w="525780">
                  <a:extLst>
                    <a:ext uri="{9D8B030D-6E8A-4147-A177-3AD203B41FA5}">
                      <a16:colId xmlns:a16="http://schemas.microsoft.com/office/drawing/2014/main" val="880360284"/>
                    </a:ext>
                  </a:extLst>
                </a:gridCol>
                <a:gridCol w="525780">
                  <a:extLst>
                    <a:ext uri="{9D8B030D-6E8A-4147-A177-3AD203B41FA5}">
                      <a16:colId xmlns:a16="http://schemas.microsoft.com/office/drawing/2014/main" val="1485568492"/>
                    </a:ext>
                  </a:extLst>
                </a:gridCol>
                <a:gridCol w="525780">
                  <a:extLst>
                    <a:ext uri="{9D8B030D-6E8A-4147-A177-3AD203B41FA5}">
                      <a16:colId xmlns:a16="http://schemas.microsoft.com/office/drawing/2014/main" val="789536139"/>
                    </a:ext>
                  </a:extLst>
                </a:gridCol>
                <a:gridCol w="525780">
                  <a:extLst>
                    <a:ext uri="{9D8B030D-6E8A-4147-A177-3AD203B41FA5}">
                      <a16:colId xmlns:a16="http://schemas.microsoft.com/office/drawing/2014/main" val="1251485057"/>
                    </a:ext>
                  </a:extLst>
                </a:gridCol>
                <a:gridCol w="525780">
                  <a:extLst>
                    <a:ext uri="{9D8B030D-6E8A-4147-A177-3AD203B41FA5}">
                      <a16:colId xmlns:a16="http://schemas.microsoft.com/office/drawing/2014/main" val="3480072746"/>
                    </a:ext>
                  </a:extLst>
                </a:gridCol>
                <a:gridCol w="525780">
                  <a:extLst>
                    <a:ext uri="{9D8B030D-6E8A-4147-A177-3AD203B41FA5}">
                      <a16:colId xmlns:a16="http://schemas.microsoft.com/office/drawing/2014/main" val="1402874971"/>
                    </a:ext>
                  </a:extLst>
                </a:gridCol>
                <a:gridCol w="525780">
                  <a:extLst>
                    <a:ext uri="{9D8B030D-6E8A-4147-A177-3AD203B41FA5}">
                      <a16:colId xmlns:a16="http://schemas.microsoft.com/office/drawing/2014/main" val="1610735973"/>
                    </a:ext>
                  </a:extLst>
                </a:gridCol>
                <a:gridCol w="525780">
                  <a:extLst>
                    <a:ext uri="{9D8B030D-6E8A-4147-A177-3AD203B41FA5}">
                      <a16:colId xmlns:a16="http://schemas.microsoft.com/office/drawing/2014/main" val="1761241368"/>
                    </a:ext>
                  </a:extLst>
                </a:gridCol>
                <a:gridCol w="525780">
                  <a:extLst>
                    <a:ext uri="{9D8B030D-6E8A-4147-A177-3AD203B41FA5}">
                      <a16:colId xmlns:a16="http://schemas.microsoft.com/office/drawing/2014/main" val="3296177638"/>
                    </a:ext>
                  </a:extLst>
                </a:gridCol>
                <a:gridCol w="525780">
                  <a:extLst>
                    <a:ext uri="{9D8B030D-6E8A-4147-A177-3AD203B41FA5}">
                      <a16:colId xmlns:a16="http://schemas.microsoft.com/office/drawing/2014/main" val="3253275107"/>
                    </a:ext>
                  </a:extLst>
                </a:gridCol>
                <a:gridCol w="525780">
                  <a:extLst>
                    <a:ext uri="{9D8B030D-6E8A-4147-A177-3AD203B41FA5}">
                      <a16:colId xmlns:a16="http://schemas.microsoft.com/office/drawing/2014/main" val="3989944474"/>
                    </a:ext>
                  </a:extLst>
                </a:gridCol>
                <a:gridCol w="525780">
                  <a:extLst>
                    <a:ext uri="{9D8B030D-6E8A-4147-A177-3AD203B41FA5}">
                      <a16:colId xmlns:a16="http://schemas.microsoft.com/office/drawing/2014/main" val="1826273578"/>
                    </a:ext>
                  </a:extLst>
                </a:gridCol>
                <a:gridCol w="525780">
                  <a:extLst>
                    <a:ext uri="{9D8B030D-6E8A-4147-A177-3AD203B41FA5}">
                      <a16:colId xmlns:a16="http://schemas.microsoft.com/office/drawing/2014/main" val="1294040652"/>
                    </a:ext>
                  </a:extLst>
                </a:gridCol>
                <a:gridCol w="525780">
                  <a:extLst>
                    <a:ext uri="{9D8B030D-6E8A-4147-A177-3AD203B41FA5}">
                      <a16:colId xmlns:a16="http://schemas.microsoft.com/office/drawing/2014/main" val="1014088073"/>
                    </a:ext>
                  </a:extLst>
                </a:gridCol>
              </a:tblGrid>
              <a:tr h="262890">
                <a:tc>
                  <a:txBody>
                    <a:bodyPr/>
                    <a:lstStyle/>
                    <a:p>
                      <a:pPr algn="ctr" rtl="0" fontAlgn="ctr"/>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ctr" rtl="0" fontAlgn="ctr"/>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5477" marR="5477" marT="5477" marB="0" anchor="ctr"/>
                </a:tc>
                <a:tc>
                  <a:txBody>
                    <a:bodyPr/>
                    <a:lstStyle/>
                    <a:p>
                      <a:pPr algn="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35</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55</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60</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70</a:t>
                      </a:r>
                      <a:endParaRPr lang="en-US" sz="1600" b="0" i="0" u="none" strike="noStrike">
                        <a:solidFill>
                          <a:srgbClr val="000000"/>
                        </a:solidFill>
                        <a:effectLst/>
                        <a:latin typeface="Calibri" panose="020F0502020204030204" pitchFamily="34" charset="0"/>
                      </a:endParaRPr>
                    </a:p>
                  </a:txBody>
                  <a:tcPr marL="5477" marR="5477" marT="5477" marB="0" anchor="b"/>
                </a:tc>
                <a:tc>
                  <a:txBody>
                    <a:bodyPr/>
                    <a:lstStyle/>
                    <a:p>
                      <a:pPr algn="r" fontAlgn="b"/>
                      <a:r>
                        <a:rPr lang="en-US" sz="1600" u="none" strike="noStrike">
                          <a:effectLst/>
                        </a:rPr>
                        <a:t>99</a:t>
                      </a:r>
                      <a:endParaRPr lang="en-US" sz="1600" b="0" i="0" u="none" strike="noStrike">
                        <a:solidFill>
                          <a:srgbClr val="000000"/>
                        </a:solidFill>
                        <a:effectLst/>
                        <a:latin typeface="Calibri" panose="020F0502020204030204" pitchFamily="34" charset="0"/>
                      </a:endParaRPr>
                    </a:p>
                  </a:txBody>
                  <a:tcPr marL="5477" marR="5477" marT="5477" marB="0" anchor="b"/>
                </a:tc>
                <a:extLst>
                  <a:ext uri="{0D108BD9-81ED-4DB2-BD59-A6C34878D82A}">
                    <a16:rowId xmlns:a16="http://schemas.microsoft.com/office/drawing/2014/main" val="1612163867"/>
                  </a:ext>
                </a:extLst>
              </a:tr>
              <a:tr h="251936">
                <a:tc gridSpan="2">
                  <a:txBody>
                    <a:bodyPr/>
                    <a:lstStyle/>
                    <a:p>
                      <a:pPr algn="ctr" fontAlgn="t"/>
                      <a:r>
                        <a:rPr lang="en-US" sz="1600" u="none" strike="noStrike">
                          <a:effectLst/>
                        </a:rPr>
                        <a:t>decile 1</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2</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3</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4</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5</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6</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dirty="0">
                          <a:effectLst/>
                        </a:rPr>
                        <a:t>decile 7</a:t>
                      </a:r>
                      <a:endParaRPr lang="en-US" sz="1600" b="0" i="0" u="none" strike="noStrike" dirty="0">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8</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a:effectLst/>
                        </a:rPr>
                        <a:t>decile 9</a:t>
                      </a:r>
                      <a:endParaRPr lang="en-US" sz="1600" b="0" i="0" u="none" strike="noStrike">
                        <a:solidFill>
                          <a:srgbClr val="000000"/>
                        </a:solidFill>
                        <a:effectLst/>
                        <a:latin typeface="Arial" panose="020B0604020202020204" pitchFamily="34" charset="0"/>
                      </a:endParaRPr>
                    </a:p>
                  </a:txBody>
                  <a:tcPr marL="5477" marR="5477" marT="5477" marB="0"/>
                </a:tc>
                <a:tc hMerge="1">
                  <a:txBody>
                    <a:bodyPr/>
                    <a:lstStyle/>
                    <a:p>
                      <a:endParaRPr lang="en-US"/>
                    </a:p>
                  </a:txBody>
                  <a:tcPr/>
                </a:tc>
                <a:tc gridSpan="2">
                  <a:txBody>
                    <a:bodyPr/>
                    <a:lstStyle/>
                    <a:p>
                      <a:pPr algn="ctr" fontAlgn="t"/>
                      <a:r>
                        <a:rPr lang="en-US" sz="1600" u="none" strike="noStrike" dirty="0">
                          <a:effectLst/>
                        </a:rPr>
                        <a:t>decile 10</a:t>
                      </a:r>
                      <a:endParaRPr lang="en-US" sz="1600" b="0" i="0" u="none" strike="noStrike" dirty="0">
                        <a:solidFill>
                          <a:srgbClr val="000000"/>
                        </a:solidFill>
                        <a:effectLst/>
                        <a:latin typeface="Arial" panose="020B0604020202020204" pitchFamily="34" charset="0"/>
                      </a:endParaRPr>
                    </a:p>
                  </a:txBody>
                  <a:tcPr marL="5477" marR="5477" marT="5477" marB="0"/>
                </a:tc>
                <a:tc hMerge="1">
                  <a:txBody>
                    <a:bodyPr/>
                    <a:lstStyle/>
                    <a:p>
                      <a:endParaRPr lang="en-US"/>
                    </a:p>
                  </a:txBody>
                  <a:tcPr/>
                </a:tc>
                <a:extLst>
                  <a:ext uri="{0D108BD9-81ED-4DB2-BD59-A6C34878D82A}">
                    <a16:rowId xmlns:a16="http://schemas.microsoft.com/office/drawing/2014/main" val="793682140"/>
                  </a:ext>
                </a:extLst>
              </a:tr>
            </a:tbl>
          </a:graphicData>
        </a:graphic>
      </p:graphicFrame>
      <p:sp>
        <p:nvSpPr>
          <p:cNvPr id="11" name="TextBox 10">
            <a:extLst>
              <a:ext uri="{FF2B5EF4-FFF2-40B4-BE49-F238E27FC236}">
                <a16:creationId xmlns:a16="http://schemas.microsoft.com/office/drawing/2014/main" id="{803FC884-E441-4791-B5C7-86956A253F2C}"/>
              </a:ext>
            </a:extLst>
          </p:cNvPr>
          <p:cNvSpPr txBox="1"/>
          <p:nvPr/>
        </p:nvSpPr>
        <p:spPr>
          <a:xfrm>
            <a:off x="294640" y="4442678"/>
            <a:ext cx="1209040" cy="523220"/>
          </a:xfrm>
          <a:prstGeom prst="rect">
            <a:avLst/>
          </a:prstGeom>
          <a:noFill/>
        </p:spPr>
        <p:txBody>
          <a:bodyPr wrap="square" rtlCol="0">
            <a:spAutoFit/>
          </a:bodyPr>
          <a:lstStyle/>
          <a:p>
            <a:r>
              <a:rPr lang="en-US" sz="2800" dirty="0">
                <a:solidFill>
                  <a:srgbClr val="0070C0"/>
                </a:solidFill>
              </a:rPr>
              <a:t>Deciles</a:t>
            </a:r>
          </a:p>
        </p:txBody>
      </p:sp>
    </p:spTree>
    <p:extLst>
      <p:ext uri="{BB962C8B-B14F-4D97-AF65-F5344CB8AC3E}">
        <p14:creationId xmlns:p14="http://schemas.microsoft.com/office/powerpoint/2010/main" val="3576186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A7C4-5116-CBC4-EEF5-0D3D5DD982EB}"/>
              </a:ext>
            </a:extLst>
          </p:cNvPr>
          <p:cNvSpPr>
            <a:spLocks noGrp="1"/>
          </p:cNvSpPr>
          <p:nvPr>
            <p:ph type="title"/>
          </p:nvPr>
        </p:nvSpPr>
        <p:spPr/>
        <p:txBody>
          <a:bodyPr>
            <a:normAutofit fontScale="90000"/>
          </a:bodyPr>
          <a:lstStyle/>
          <a:p>
            <a:r>
              <a:rPr lang="en-US" dirty="0"/>
              <a:t>Regularized Least Squares Error (weight decay)</a:t>
            </a:r>
          </a:p>
        </p:txBody>
      </p:sp>
      <p:sp>
        <p:nvSpPr>
          <p:cNvPr id="3" name="Text Placeholder 2">
            <a:extLst>
              <a:ext uri="{FF2B5EF4-FFF2-40B4-BE49-F238E27FC236}">
                <a16:creationId xmlns:a16="http://schemas.microsoft.com/office/drawing/2014/main" id="{85160368-7616-884A-CB1F-F01ED212256F}"/>
              </a:ext>
            </a:extLst>
          </p:cNvPr>
          <p:cNvSpPr>
            <a:spLocks noGrp="1"/>
          </p:cNvSpPr>
          <p:nvPr>
            <p:ph type="body" idx="1"/>
          </p:nvPr>
        </p:nvSpPr>
        <p:spPr/>
        <p:txBody>
          <a:bodyPr>
            <a:normAutofit fontScale="92500" lnSpcReduction="20000"/>
          </a:bodyPr>
          <a:lstStyle/>
          <a:p>
            <a:r>
              <a:rPr lang="en-US" dirty="0"/>
              <a:t>Regularization constrains W from growing as it penalizes W.</a:t>
            </a:r>
          </a:p>
          <a:p>
            <a:r>
              <a:rPr lang="en-US" dirty="0"/>
              <a:t>Thus, it prevents overfitting.</a:t>
            </a:r>
          </a:p>
        </p:txBody>
      </p:sp>
      <p:sp>
        <p:nvSpPr>
          <p:cNvPr id="4" name="Text Placeholder 3">
            <a:extLst>
              <a:ext uri="{FF2B5EF4-FFF2-40B4-BE49-F238E27FC236}">
                <a16:creationId xmlns:a16="http://schemas.microsoft.com/office/drawing/2014/main" id="{1BA7AA16-3E25-B4C2-352E-641735A470C0}"/>
              </a:ext>
            </a:extLst>
          </p:cNvPr>
          <p:cNvSpPr>
            <a:spLocks noGrp="1"/>
          </p:cNvSpPr>
          <p:nvPr>
            <p:ph type="body" sz="quarter" idx="13"/>
          </p:nvPr>
        </p:nvSpPr>
        <p:spPr/>
        <p:txBody>
          <a:bodyPr/>
          <a:lstStyle/>
          <a:p>
            <a:r>
              <a:rPr lang="en-US" dirty="0"/>
              <a:t>7.6</a:t>
            </a:r>
          </a:p>
        </p:txBody>
      </p:sp>
      <p:pic>
        <p:nvPicPr>
          <p:cNvPr id="10" name="Picture 9">
            <a:extLst>
              <a:ext uri="{FF2B5EF4-FFF2-40B4-BE49-F238E27FC236}">
                <a16:creationId xmlns:a16="http://schemas.microsoft.com/office/drawing/2014/main" id="{0002A309-D30D-8BB0-FB05-E1A8E43CBFB3}"/>
              </a:ext>
            </a:extLst>
          </p:cNvPr>
          <p:cNvPicPr>
            <a:picLocks noChangeAspect="1"/>
          </p:cNvPicPr>
          <p:nvPr/>
        </p:nvPicPr>
        <p:blipFill>
          <a:blip r:embed="rId2"/>
          <a:stretch>
            <a:fillRect/>
          </a:stretch>
        </p:blipFill>
        <p:spPr>
          <a:xfrm>
            <a:off x="3829050" y="3465738"/>
            <a:ext cx="8362950" cy="3381375"/>
          </a:xfrm>
          <a:prstGeom prst="rect">
            <a:avLst/>
          </a:prstGeom>
        </p:spPr>
      </p:pic>
      <p:sp>
        <p:nvSpPr>
          <p:cNvPr id="11" name="TextBox 10">
            <a:extLst>
              <a:ext uri="{FF2B5EF4-FFF2-40B4-BE49-F238E27FC236}">
                <a16:creationId xmlns:a16="http://schemas.microsoft.com/office/drawing/2014/main" id="{66E661BE-A29E-7EF4-6285-A471A8D2D276}"/>
              </a:ext>
            </a:extLst>
          </p:cNvPr>
          <p:cNvSpPr txBox="1"/>
          <p:nvPr/>
        </p:nvSpPr>
        <p:spPr>
          <a:xfrm>
            <a:off x="380143" y="4047895"/>
            <a:ext cx="3071973" cy="2308324"/>
          </a:xfrm>
          <a:prstGeom prst="rect">
            <a:avLst/>
          </a:prstGeom>
          <a:noFill/>
          <a:ln>
            <a:solidFill>
              <a:schemeClr val="accent1"/>
            </a:solidFill>
          </a:ln>
        </p:spPr>
        <p:txBody>
          <a:bodyPr wrap="square" rtlCol="0">
            <a:spAutoFit/>
          </a:bodyPr>
          <a:lstStyle/>
          <a:p>
            <a:r>
              <a:rPr lang="en-US" dirty="0"/>
              <a:t>L1 </a:t>
            </a:r>
            <a:r>
              <a:rPr lang="en-US" dirty="0" err="1"/>
              <a:t>regularizer</a:t>
            </a:r>
            <a:r>
              <a:rPr lang="en-US" dirty="0"/>
              <a:t> (Lasso) yields sparse W as it sets most of the not so important dimensions to 0 or very small values close to 0.</a:t>
            </a:r>
          </a:p>
          <a:p>
            <a:r>
              <a:rPr lang="en-US" dirty="0"/>
              <a:t>(i.e. features which are not so important their weights will be near 0.)</a:t>
            </a:r>
          </a:p>
        </p:txBody>
      </p:sp>
      <p:sp>
        <p:nvSpPr>
          <p:cNvPr id="12" name="TextBox 11">
            <a:extLst>
              <a:ext uri="{FF2B5EF4-FFF2-40B4-BE49-F238E27FC236}">
                <a16:creationId xmlns:a16="http://schemas.microsoft.com/office/drawing/2014/main" id="{06ADE2A1-3BD7-2DFE-13F3-C3F9469C0266}"/>
              </a:ext>
            </a:extLst>
          </p:cNvPr>
          <p:cNvSpPr txBox="1"/>
          <p:nvPr/>
        </p:nvSpPr>
        <p:spPr>
          <a:xfrm>
            <a:off x="10798143" y="3561168"/>
            <a:ext cx="1175660" cy="369332"/>
          </a:xfrm>
          <a:prstGeom prst="rect">
            <a:avLst/>
          </a:prstGeom>
          <a:noFill/>
        </p:spPr>
        <p:txBody>
          <a:bodyPr wrap="square" rtlCol="0">
            <a:spAutoFit/>
          </a:bodyPr>
          <a:lstStyle/>
          <a:p>
            <a:r>
              <a:rPr lang="en-US" dirty="0"/>
              <a:t>L1 (Lasso)</a:t>
            </a:r>
          </a:p>
        </p:txBody>
      </p:sp>
      <p:sp>
        <p:nvSpPr>
          <p:cNvPr id="13" name="TextBox 12">
            <a:extLst>
              <a:ext uri="{FF2B5EF4-FFF2-40B4-BE49-F238E27FC236}">
                <a16:creationId xmlns:a16="http://schemas.microsoft.com/office/drawing/2014/main" id="{354BD61B-5353-1530-7232-E8D10E06EE7C}"/>
              </a:ext>
            </a:extLst>
          </p:cNvPr>
          <p:cNvSpPr txBox="1"/>
          <p:nvPr/>
        </p:nvSpPr>
        <p:spPr>
          <a:xfrm>
            <a:off x="8260431" y="3616503"/>
            <a:ext cx="470900" cy="369332"/>
          </a:xfrm>
          <a:prstGeom prst="rect">
            <a:avLst/>
          </a:prstGeom>
          <a:noFill/>
        </p:spPr>
        <p:txBody>
          <a:bodyPr wrap="square" rtlCol="0">
            <a:spAutoFit/>
          </a:bodyPr>
          <a:lstStyle/>
          <a:p>
            <a:r>
              <a:rPr lang="en-US" dirty="0"/>
              <a:t>L2</a:t>
            </a:r>
          </a:p>
        </p:txBody>
      </p:sp>
      <p:pic>
        <p:nvPicPr>
          <p:cNvPr id="15" name="Picture 14">
            <a:extLst>
              <a:ext uri="{FF2B5EF4-FFF2-40B4-BE49-F238E27FC236}">
                <a16:creationId xmlns:a16="http://schemas.microsoft.com/office/drawing/2014/main" id="{D2BFDAA6-0107-5B14-6B74-9C46166CAEEC}"/>
              </a:ext>
            </a:extLst>
          </p:cNvPr>
          <p:cNvPicPr>
            <a:picLocks noChangeAspect="1"/>
          </p:cNvPicPr>
          <p:nvPr/>
        </p:nvPicPr>
        <p:blipFill>
          <a:blip r:embed="rId3"/>
          <a:stretch>
            <a:fillRect/>
          </a:stretch>
        </p:blipFill>
        <p:spPr>
          <a:xfrm>
            <a:off x="5902214" y="1208644"/>
            <a:ext cx="6231998" cy="2200275"/>
          </a:xfrm>
          <a:prstGeom prst="rect">
            <a:avLst/>
          </a:prstGeom>
        </p:spPr>
      </p:pic>
      <p:pic>
        <p:nvPicPr>
          <p:cNvPr id="18" name="Picture 17">
            <a:extLst>
              <a:ext uri="{FF2B5EF4-FFF2-40B4-BE49-F238E27FC236}">
                <a16:creationId xmlns:a16="http://schemas.microsoft.com/office/drawing/2014/main" id="{95E6C250-F089-DD38-18CB-AAEC2FEE01C6}"/>
              </a:ext>
            </a:extLst>
          </p:cNvPr>
          <p:cNvPicPr>
            <a:picLocks noChangeAspect="1"/>
          </p:cNvPicPr>
          <p:nvPr/>
        </p:nvPicPr>
        <p:blipFill>
          <a:blip r:embed="rId4"/>
          <a:stretch>
            <a:fillRect/>
          </a:stretch>
        </p:blipFill>
        <p:spPr>
          <a:xfrm>
            <a:off x="380143" y="2567613"/>
            <a:ext cx="3554080" cy="845665"/>
          </a:xfrm>
          <a:prstGeom prst="rect">
            <a:avLst/>
          </a:prstGeom>
        </p:spPr>
      </p:pic>
      <p:pic>
        <p:nvPicPr>
          <p:cNvPr id="20" name="Picture 19">
            <a:extLst>
              <a:ext uri="{FF2B5EF4-FFF2-40B4-BE49-F238E27FC236}">
                <a16:creationId xmlns:a16="http://schemas.microsoft.com/office/drawing/2014/main" id="{336B2F81-C0FB-62A7-922D-97DA0A18564B}"/>
              </a:ext>
            </a:extLst>
          </p:cNvPr>
          <p:cNvPicPr>
            <a:picLocks noChangeAspect="1"/>
          </p:cNvPicPr>
          <p:nvPr/>
        </p:nvPicPr>
        <p:blipFill>
          <a:blip r:embed="rId5"/>
          <a:stretch>
            <a:fillRect/>
          </a:stretch>
        </p:blipFill>
        <p:spPr>
          <a:xfrm>
            <a:off x="1192100" y="3414542"/>
            <a:ext cx="2248214" cy="400106"/>
          </a:xfrm>
          <a:prstGeom prst="rect">
            <a:avLst/>
          </a:prstGeom>
        </p:spPr>
      </p:pic>
      <p:sp>
        <p:nvSpPr>
          <p:cNvPr id="21" name="TextBox 20">
            <a:extLst>
              <a:ext uri="{FF2B5EF4-FFF2-40B4-BE49-F238E27FC236}">
                <a16:creationId xmlns:a16="http://schemas.microsoft.com/office/drawing/2014/main" id="{AC644242-BEA1-C57D-8851-BC02331892F2}"/>
              </a:ext>
            </a:extLst>
          </p:cNvPr>
          <p:cNvSpPr txBox="1"/>
          <p:nvPr/>
        </p:nvSpPr>
        <p:spPr>
          <a:xfrm flipH="1">
            <a:off x="475876" y="3464887"/>
            <a:ext cx="868681" cy="369332"/>
          </a:xfrm>
          <a:prstGeom prst="rect">
            <a:avLst/>
          </a:prstGeom>
          <a:noFill/>
        </p:spPr>
        <p:txBody>
          <a:bodyPr wrap="square" rtlCol="0">
            <a:spAutoFit/>
          </a:bodyPr>
          <a:lstStyle/>
          <a:p>
            <a:r>
              <a:rPr lang="en-US" dirty="0"/>
              <a:t>Now</a:t>
            </a:r>
          </a:p>
        </p:txBody>
      </p:sp>
      <p:pic>
        <p:nvPicPr>
          <p:cNvPr id="22" name="Picture 21">
            <a:extLst>
              <a:ext uri="{FF2B5EF4-FFF2-40B4-BE49-F238E27FC236}">
                <a16:creationId xmlns:a16="http://schemas.microsoft.com/office/drawing/2014/main" id="{A55464EE-75ED-3EB4-9C89-5E75FD6B6017}"/>
              </a:ext>
            </a:extLst>
          </p:cNvPr>
          <p:cNvPicPr>
            <a:picLocks noChangeAspect="1"/>
          </p:cNvPicPr>
          <p:nvPr/>
        </p:nvPicPr>
        <p:blipFill>
          <a:blip r:embed="rId6"/>
          <a:stretch>
            <a:fillRect/>
          </a:stretch>
        </p:blipFill>
        <p:spPr>
          <a:xfrm>
            <a:off x="646004" y="1204610"/>
            <a:ext cx="3788738" cy="911903"/>
          </a:xfrm>
          <a:prstGeom prst="rect">
            <a:avLst/>
          </a:prstGeom>
          <a:ln>
            <a:solidFill>
              <a:srgbClr val="0070C0"/>
            </a:solidFill>
          </a:ln>
        </p:spPr>
      </p:pic>
      <p:sp>
        <p:nvSpPr>
          <p:cNvPr id="23" name="TextBox 22">
            <a:extLst>
              <a:ext uri="{FF2B5EF4-FFF2-40B4-BE49-F238E27FC236}">
                <a16:creationId xmlns:a16="http://schemas.microsoft.com/office/drawing/2014/main" id="{E1DB6318-691E-6939-31EF-ABA8D19B37D5}"/>
              </a:ext>
            </a:extLst>
          </p:cNvPr>
          <p:cNvSpPr txBox="1"/>
          <p:nvPr/>
        </p:nvSpPr>
        <p:spPr>
          <a:xfrm flipH="1">
            <a:off x="146820" y="2245506"/>
            <a:ext cx="5211993" cy="369332"/>
          </a:xfrm>
          <a:prstGeom prst="rect">
            <a:avLst/>
          </a:prstGeom>
          <a:noFill/>
        </p:spPr>
        <p:txBody>
          <a:bodyPr wrap="square" rtlCol="0">
            <a:spAutoFit/>
          </a:bodyPr>
          <a:lstStyle/>
          <a:p>
            <a:r>
              <a:rPr lang="en-US" dirty="0"/>
              <a:t>If q =2 we have L2 regularization (Ridge regression):</a:t>
            </a:r>
          </a:p>
        </p:txBody>
      </p:sp>
      <p:sp>
        <p:nvSpPr>
          <p:cNvPr id="24" name="TextBox 23">
            <a:extLst>
              <a:ext uri="{FF2B5EF4-FFF2-40B4-BE49-F238E27FC236}">
                <a16:creationId xmlns:a16="http://schemas.microsoft.com/office/drawing/2014/main" id="{8D0132DA-E289-E9F7-64CF-B8BC1F386925}"/>
              </a:ext>
            </a:extLst>
          </p:cNvPr>
          <p:cNvSpPr txBox="1"/>
          <p:nvPr/>
        </p:nvSpPr>
        <p:spPr>
          <a:xfrm flipH="1">
            <a:off x="4604575" y="1185560"/>
            <a:ext cx="1947020" cy="923330"/>
          </a:xfrm>
          <a:prstGeom prst="rect">
            <a:avLst/>
          </a:prstGeom>
          <a:noFill/>
        </p:spPr>
        <p:txBody>
          <a:bodyPr wrap="square" rtlCol="0">
            <a:spAutoFit/>
          </a:bodyPr>
          <a:lstStyle/>
          <a:p>
            <a:r>
              <a:rPr lang="en-US" dirty="0"/>
              <a:t>If q = 1 we have </a:t>
            </a:r>
          </a:p>
          <a:p>
            <a:r>
              <a:rPr lang="en-US" dirty="0"/>
              <a:t>L1 regularization (Lasso)</a:t>
            </a:r>
          </a:p>
        </p:txBody>
      </p:sp>
      <p:pic>
        <p:nvPicPr>
          <p:cNvPr id="25" name="Picture 24">
            <a:extLst>
              <a:ext uri="{FF2B5EF4-FFF2-40B4-BE49-F238E27FC236}">
                <a16:creationId xmlns:a16="http://schemas.microsoft.com/office/drawing/2014/main" id="{641AA631-FB2A-EB90-09DE-AEB3647A03F5}"/>
              </a:ext>
            </a:extLst>
          </p:cNvPr>
          <p:cNvPicPr>
            <a:picLocks noChangeAspect="1"/>
          </p:cNvPicPr>
          <p:nvPr/>
        </p:nvPicPr>
        <p:blipFill>
          <a:blip r:embed="rId6"/>
          <a:stretch>
            <a:fillRect/>
          </a:stretch>
        </p:blipFill>
        <p:spPr>
          <a:xfrm>
            <a:off x="8995624" y="453239"/>
            <a:ext cx="3021610" cy="637695"/>
          </a:xfrm>
          <a:prstGeom prst="rect">
            <a:avLst/>
          </a:prstGeom>
        </p:spPr>
      </p:pic>
      <p:sp>
        <p:nvSpPr>
          <p:cNvPr id="26" name="TextBox 25">
            <a:extLst>
              <a:ext uri="{FF2B5EF4-FFF2-40B4-BE49-F238E27FC236}">
                <a16:creationId xmlns:a16="http://schemas.microsoft.com/office/drawing/2014/main" id="{6B9075E9-707A-1715-B500-28E2F8A99CAD}"/>
              </a:ext>
            </a:extLst>
          </p:cNvPr>
          <p:cNvSpPr txBox="1"/>
          <p:nvPr/>
        </p:nvSpPr>
        <p:spPr>
          <a:xfrm flipH="1">
            <a:off x="86212" y="1455840"/>
            <a:ext cx="838819" cy="369332"/>
          </a:xfrm>
          <a:prstGeom prst="rect">
            <a:avLst/>
          </a:prstGeom>
          <a:noFill/>
        </p:spPr>
        <p:txBody>
          <a:bodyPr wrap="square" rtlCol="0">
            <a:spAutoFit/>
          </a:bodyPr>
          <a:lstStyle/>
          <a:p>
            <a:r>
              <a:rPr lang="en-US" dirty="0"/>
              <a:t>Err =</a:t>
            </a:r>
          </a:p>
        </p:txBody>
      </p:sp>
    </p:spTree>
    <p:extLst>
      <p:ext uri="{BB962C8B-B14F-4D97-AF65-F5344CB8AC3E}">
        <p14:creationId xmlns:p14="http://schemas.microsoft.com/office/powerpoint/2010/main" val="179429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3466-BED9-8664-0809-A72881E7BD7E}"/>
              </a:ext>
            </a:extLst>
          </p:cNvPr>
          <p:cNvSpPr>
            <a:spLocks noGrp="1"/>
          </p:cNvSpPr>
          <p:nvPr>
            <p:ph type="title"/>
          </p:nvPr>
        </p:nvSpPr>
        <p:spPr/>
        <p:txBody>
          <a:bodyPr>
            <a:normAutofit fontScale="90000"/>
          </a:bodyPr>
          <a:lstStyle/>
          <a:p>
            <a:r>
              <a:rPr lang="en-US" dirty="0"/>
              <a:t>Underfitting and Overfitting</a:t>
            </a:r>
          </a:p>
        </p:txBody>
      </p:sp>
      <p:sp>
        <p:nvSpPr>
          <p:cNvPr id="3" name="Text Placeholder 2">
            <a:extLst>
              <a:ext uri="{FF2B5EF4-FFF2-40B4-BE49-F238E27FC236}">
                <a16:creationId xmlns:a16="http://schemas.microsoft.com/office/drawing/2014/main" id="{2740C2CF-0FE6-E59B-61F5-9838D35D343A}"/>
              </a:ext>
            </a:extLst>
          </p:cNvPr>
          <p:cNvSpPr>
            <a:spLocks noGrp="1"/>
          </p:cNvSpPr>
          <p:nvPr>
            <p:ph type="body" idx="1"/>
          </p:nvPr>
        </p:nvSpPr>
        <p:spPr/>
        <p:txBody>
          <a:bodyPr>
            <a:normAutofit fontScale="92500" lnSpcReduction="20000"/>
          </a:bodyPr>
          <a:lstStyle/>
          <a:p>
            <a:r>
              <a:rPr lang="en-US" dirty="0"/>
              <a:t> Underfitting ~ high Bias : Scope to add more complex features.</a:t>
            </a:r>
          </a:p>
          <a:p>
            <a:r>
              <a:rPr lang="en-US" dirty="0"/>
              <a:t> Overfitting ~ high Variance : Starts memorizing training data and give near 100% accuracy on it.</a:t>
            </a:r>
          </a:p>
        </p:txBody>
      </p:sp>
      <p:sp>
        <p:nvSpPr>
          <p:cNvPr id="4" name="Text Placeholder 3">
            <a:extLst>
              <a:ext uri="{FF2B5EF4-FFF2-40B4-BE49-F238E27FC236}">
                <a16:creationId xmlns:a16="http://schemas.microsoft.com/office/drawing/2014/main" id="{0779CB49-C817-C7AA-2830-B558186A8132}"/>
              </a:ext>
            </a:extLst>
          </p:cNvPr>
          <p:cNvSpPr>
            <a:spLocks noGrp="1"/>
          </p:cNvSpPr>
          <p:nvPr>
            <p:ph type="body" sz="quarter" idx="13"/>
          </p:nvPr>
        </p:nvSpPr>
        <p:spPr/>
        <p:txBody>
          <a:bodyPr/>
          <a:lstStyle/>
          <a:p>
            <a:r>
              <a:rPr lang="en-US" dirty="0"/>
              <a:t>7.7</a:t>
            </a:r>
          </a:p>
        </p:txBody>
      </p:sp>
      <p:pic>
        <p:nvPicPr>
          <p:cNvPr id="8" name="Picture 7">
            <a:extLst>
              <a:ext uri="{FF2B5EF4-FFF2-40B4-BE49-F238E27FC236}">
                <a16:creationId xmlns:a16="http://schemas.microsoft.com/office/drawing/2014/main" id="{0BC77A20-E0A8-1726-E235-26B7CF7FEFB3}"/>
              </a:ext>
            </a:extLst>
          </p:cNvPr>
          <p:cNvPicPr>
            <a:picLocks noChangeAspect="1"/>
          </p:cNvPicPr>
          <p:nvPr/>
        </p:nvPicPr>
        <p:blipFill>
          <a:blip r:embed="rId2"/>
          <a:stretch>
            <a:fillRect/>
          </a:stretch>
        </p:blipFill>
        <p:spPr>
          <a:xfrm>
            <a:off x="158126" y="1282237"/>
            <a:ext cx="6889946" cy="5405806"/>
          </a:xfrm>
          <a:prstGeom prst="rect">
            <a:avLst/>
          </a:prstGeom>
        </p:spPr>
      </p:pic>
      <p:pic>
        <p:nvPicPr>
          <p:cNvPr id="10" name="Picture 9">
            <a:extLst>
              <a:ext uri="{FF2B5EF4-FFF2-40B4-BE49-F238E27FC236}">
                <a16:creationId xmlns:a16="http://schemas.microsoft.com/office/drawing/2014/main" id="{DD76FE20-C811-9EBD-53A7-94F172FC2EE8}"/>
              </a:ext>
            </a:extLst>
          </p:cNvPr>
          <p:cNvPicPr>
            <a:picLocks noChangeAspect="1"/>
          </p:cNvPicPr>
          <p:nvPr/>
        </p:nvPicPr>
        <p:blipFill>
          <a:blip r:embed="rId3"/>
          <a:stretch>
            <a:fillRect/>
          </a:stretch>
        </p:blipFill>
        <p:spPr>
          <a:xfrm>
            <a:off x="7834044" y="3546803"/>
            <a:ext cx="3839111" cy="2838846"/>
          </a:xfrm>
          <a:prstGeom prst="rect">
            <a:avLst/>
          </a:prstGeom>
        </p:spPr>
      </p:pic>
      <p:pic>
        <p:nvPicPr>
          <p:cNvPr id="12" name="Picture 11">
            <a:extLst>
              <a:ext uri="{FF2B5EF4-FFF2-40B4-BE49-F238E27FC236}">
                <a16:creationId xmlns:a16="http://schemas.microsoft.com/office/drawing/2014/main" id="{348164EF-A499-BB58-860B-8C7AFC3BD44B}"/>
              </a:ext>
            </a:extLst>
          </p:cNvPr>
          <p:cNvPicPr>
            <a:picLocks noChangeAspect="1"/>
          </p:cNvPicPr>
          <p:nvPr/>
        </p:nvPicPr>
        <p:blipFill>
          <a:blip r:embed="rId4"/>
          <a:stretch>
            <a:fillRect/>
          </a:stretch>
        </p:blipFill>
        <p:spPr>
          <a:xfrm>
            <a:off x="8510610" y="2331903"/>
            <a:ext cx="2753109" cy="1038370"/>
          </a:xfrm>
          <a:prstGeom prst="rect">
            <a:avLst/>
          </a:prstGeom>
        </p:spPr>
      </p:pic>
    </p:spTree>
    <p:extLst>
      <p:ext uri="{BB962C8B-B14F-4D97-AF65-F5344CB8AC3E}">
        <p14:creationId xmlns:p14="http://schemas.microsoft.com/office/powerpoint/2010/main" val="24244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27AA-EE00-312A-0F24-C5846773210F}"/>
              </a:ext>
            </a:extLst>
          </p:cNvPr>
          <p:cNvSpPr>
            <a:spLocks noGrp="1"/>
          </p:cNvSpPr>
          <p:nvPr>
            <p:ph type="title"/>
          </p:nvPr>
        </p:nvSpPr>
        <p:spPr/>
        <p:txBody>
          <a:bodyPr>
            <a:normAutofit fontScale="90000"/>
          </a:bodyPr>
          <a:lstStyle/>
          <a:p>
            <a:r>
              <a:rPr lang="en-US" dirty="0"/>
              <a:t>Bootstrap Aggregation (Bagging) – reduces both Bias and Variance</a:t>
            </a:r>
          </a:p>
        </p:txBody>
      </p:sp>
      <p:sp>
        <p:nvSpPr>
          <p:cNvPr id="3" name="Text Placeholder 2">
            <a:extLst>
              <a:ext uri="{FF2B5EF4-FFF2-40B4-BE49-F238E27FC236}">
                <a16:creationId xmlns:a16="http://schemas.microsoft.com/office/drawing/2014/main" id="{92DF80E5-7E52-F5D9-9363-7FAE669EF1DF}"/>
              </a:ext>
            </a:extLst>
          </p:cNvPr>
          <p:cNvSpPr>
            <a:spLocks noGrp="1"/>
          </p:cNvSpPr>
          <p:nvPr>
            <p:ph type="body" idx="1"/>
          </p:nvPr>
        </p:nvSpPr>
        <p:spPr/>
        <p:txBody>
          <a:bodyPr/>
          <a:lstStyle/>
          <a:p>
            <a:r>
              <a:rPr lang="en-US" dirty="0"/>
              <a:t> </a:t>
            </a:r>
          </a:p>
        </p:txBody>
      </p:sp>
      <p:sp>
        <p:nvSpPr>
          <p:cNvPr id="4" name="Text Placeholder 3">
            <a:extLst>
              <a:ext uri="{FF2B5EF4-FFF2-40B4-BE49-F238E27FC236}">
                <a16:creationId xmlns:a16="http://schemas.microsoft.com/office/drawing/2014/main" id="{961D03B5-A87C-7A4F-DE16-8FB109B30CB6}"/>
              </a:ext>
            </a:extLst>
          </p:cNvPr>
          <p:cNvSpPr>
            <a:spLocks noGrp="1"/>
          </p:cNvSpPr>
          <p:nvPr>
            <p:ph type="body" sz="quarter" idx="13"/>
          </p:nvPr>
        </p:nvSpPr>
        <p:spPr/>
        <p:txBody>
          <a:bodyPr/>
          <a:lstStyle/>
          <a:p>
            <a:r>
              <a:rPr lang="en-US" dirty="0"/>
              <a:t>7.8</a:t>
            </a:r>
          </a:p>
        </p:txBody>
      </p:sp>
      <p:pic>
        <p:nvPicPr>
          <p:cNvPr id="6" name="Picture 5">
            <a:extLst>
              <a:ext uri="{FF2B5EF4-FFF2-40B4-BE49-F238E27FC236}">
                <a16:creationId xmlns:a16="http://schemas.microsoft.com/office/drawing/2014/main" id="{C89D3318-E3B9-A3BF-E70D-3511C514BBB4}"/>
              </a:ext>
            </a:extLst>
          </p:cNvPr>
          <p:cNvPicPr>
            <a:picLocks noChangeAspect="1"/>
          </p:cNvPicPr>
          <p:nvPr/>
        </p:nvPicPr>
        <p:blipFill>
          <a:blip r:embed="rId2"/>
          <a:stretch>
            <a:fillRect/>
          </a:stretch>
        </p:blipFill>
        <p:spPr>
          <a:xfrm>
            <a:off x="83959" y="1202050"/>
            <a:ext cx="9040701" cy="5435057"/>
          </a:xfrm>
          <a:prstGeom prst="rect">
            <a:avLst/>
          </a:prstGeom>
        </p:spPr>
      </p:pic>
      <p:pic>
        <p:nvPicPr>
          <p:cNvPr id="11" name="Picture 10">
            <a:extLst>
              <a:ext uri="{FF2B5EF4-FFF2-40B4-BE49-F238E27FC236}">
                <a16:creationId xmlns:a16="http://schemas.microsoft.com/office/drawing/2014/main" id="{11626104-EF87-1044-472F-BD61B456619C}"/>
              </a:ext>
            </a:extLst>
          </p:cNvPr>
          <p:cNvPicPr>
            <a:picLocks noChangeAspect="1"/>
          </p:cNvPicPr>
          <p:nvPr/>
        </p:nvPicPr>
        <p:blipFill>
          <a:blip r:embed="rId3"/>
          <a:stretch>
            <a:fillRect/>
          </a:stretch>
        </p:blipFill>
        <p:spPr>
          <a:xfrm>
            <a:off x="1960196" y="1228223"/>
            <a:ext cx="381053" cy="333422"/>
          </a:xfrm>
          <a:prstGeom prst="rect">
            <a:avLst/>
          </a:prstGeom>
        </p:spPr>
      </p:pic>
      <p:pic>
        <p:nvPicPr>
          <p:cNvPr id="13" name="Picture 12">
            <a:extLst>
              <a:ext uri="{FF2B5EF4-FFF2-40B4-BE49-F238E27FC236}">
                <a16:creationId xmlns:a16="http://schemas.microsoft.com/office/drawing/2014/main" id="{0F850B29-1FA6-3C1E-8032-6A3C52DA9206}"/>
              </a:ext>
            </a:extLst>
          </p:cNvPr>
          <p:cNvPicPr>
            <a:picLocks noChangeAspect="1"/>
          </p:cNvPicPr>
          <p:nvPr/>
        </p:nvPicPr>
        <p:blipFill>
          <a:blip r:embed="rId4"/>
          <a:stretch>
            <a:fillRect/>
          </a:stretch>
        </p:blipFill>
        <p:spPr>
          <a:xfrm>
            <a:off x="1960196" y="2698706"/>
            <a:ext cx="419158" cy="371527"/>
          </a:xfrm>
          <a:prstGeom prst="rect">
            <a:avLst/>
          </a:prstGeom>
        </p:spPr>
      </p:pic>
      <p:pic>
        <p:nvPicPr>
          <p:cNvPr id="15" name="Picture 14">
            <a:extLst>
              <a:ext uri="{FF2B5EF4-FFF2-40B4-BE49-F238E27FC236}">
                <a16:creationId xmlns:a16="http://schemas.microsoft.com/office/drawing/2014/main" id="{F5138A83-8ED6-3C17-B4D5-2D5B4294812A}"/>
              </a:ext>
            </a:extLst>
          </p:cNvPr>
          <p:cNvPicPr>
            <a:picLocks noChangeAspect="1"/>
          </p:cNvPicPr>
          <p:nvPr/>
        </p:nvPicPr>
        <p:blipFill>
          <a:blip r:embed="rId5"/>
          <a:stretch>
            <a:fillRect/>
          </a:stretch>
        </p:blipFill>
        <p:spPr>
          <a:xfrm>
            <a:off x="1969722" y="4871316"/>
            <a:ext cx="409632" cy="362001"/>
          </a:xfrm>
          <a:prstGeom prst="rect">
            <a:avLst/>
          </a:prstGeom>
        </p:spPr>
      </p:pic>
      <p:cxnSp>
        <p:nvCxnSpPr>
          <p:cNvPr id="17" name="Straight Arrow Connector 16">
            <a:extLst>
              <a:ext uri="{FF2B5EF4-FFF2-40B4-BE49-F238E27FC236}">
                <a16:creationId xmlns:a16="http://schemas.microsoft.com/office/drawing/2014/main" id="{57446FD7-1175-25B0-23A3-8F970812AC0F}"/>
              </a:ext>
            </a:extLst>
          </p:cNvPr>
          <p:cNvCxnSpPr/>
          <p:nvPr/>
        </p:nvCxnSpPr>
        <p:spPr>
          <a:xfrm>
            <a:off x="4510355" y="6236413"/>
            <a:ext cx="17671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F59E3FE-2862-2DCD-66C0-E2D945B57952}"/>
              </a:ext>
            </a:extLst>
          </p:cNvPr>
          <p:cNvPicPr>
            <a:picLocks noChangeAspect="1"/>
          </p:cNvPicPr>
          <p:nvPr/>
        </p:nvPicPr>
        <p:blipFill>
          <a:blip r:embed="rId6"/>
          <a:stretch>
            <a:fillRect/>
          </a:stretch>
        </p:blipFill>
        <p:spPr>
          <a:xfrm>
            <a:off x="9055994" y="2140016"/>
            <a:ext cx="2980764" cy="288713"/>
          </a:xfrm>
          <a:prstGeom prst="rect">
            <a:avLst/>
          </a:prstGeom>
        </p:spPr>
      </p:pic>
      <p:pic>
        <p:nvPicPr>
          <p:cNvPr id="25" name="Picture 24">
            <a:extLst>
              <a:ext uri="{FF2B5EF4-FFF2-40B4-BE49-F238E27FC236}">
                <a16:creationId xmlns:a16="http://schemas.microsoft.com/office/drawing/2014/main" id="{3C4D97D6-9B1F-7A7D-83C9-C777F85A7F9E}"/>
              </a:ext>
            </a:extLst>
          </p:cNvPr>
          <p:cNvPicPr>
            <a:picLocks noChangeAspect="1"/>
          </p:cNvPicPr>
          <p:nvPr/>
        </p:nvPicPr>
        <p:blipFill>
          <a:blip r:embed="rId7"/>
          <a:stretch>
            <a:fillRect/>
          </a:stretch>
        </p:blipFill>
        <p:spPr>
          <a:xfrm>
            <a:off x="5185063" y="6283918"/>
            <a:ext cx="219106" cy="228632"/>
          </a:xfrm>
          <a:prstGeom prst="rect">
            <a:avLst/>
          </a:prstGeom>
        </p:spPr>
      </p:pic>
      <p:pic>
        <p:nvPicPr>
          <p:cNvPr id="27" name="Picture 26">
            <a:extLst>
              <a:ext uri="{FF2B5EF4-FFF2-40B4-BE49-F238E27FC236}">
                <a16:creationId xmlns:a16="http://schemas.microsoft.com/office/drawing/2014/main" id="{516D76CB-D9D6-8F50-B0E8-BAB1632ED8E7}"/>
              </a:ext>
            </a:extLst>
          </p:cNvPr>
          <p:cNvPicPr>
            <a:picLocks noChangeAspect="1"/>
          </p:cNvPicPr>
          <p:nvPr/>
        </p:nvPicPr>
        <p:blipFill>
          <a:blip r:embed="rId8"/>
          <a:stretch>
            <a:fillRect/>
          </a:stretch>
        </p:blipFill>
        <p:spPr>
          <a:xfrm>
            <a:off x="5342525" y="1670442"/>
            <a:ext cx="971686" cy="304843"/>
          </a:xfrm>
          <a:prstGeom prst="rect">
            <a:avLst/>
          </a:prstGeom>
        </p:spPr>
      </p:pic>
      <p:pic>
        <p:nvPicPr>
          <p:cNvPr id="29" name="Picture 28">
            <a:extLst>
              <a:ext uri="{FF2B5EF4-FFF2-40B4-BE49-F238E27FC236}">
                <a16:creationId xmlns:a16="http://schemas.microsoft.com/office/drawing/2014/main" id="{6E3EEEAE-0FF7-920F-7121-5BC3A2C2AF40}"/>
              </a:ext>
            </a:extLst>
          </p:cNvPr>
          <p:cNvPicPr>
            <a:picLocks noChangeAspect="1"/>
          </p:cNvPicPr>
          <p:nvPr/>
        </p:nvPicPr>
        <p:blipFill>
          <a:blip r:embed="rId9"/>
          <a:stretch>
            <a:fillRect/>
          </a:stretch>
        </p:blipFill>
        <p:spPr>
          <a:xfrm>
            <a:off x="5342525" y="3169877"/>
            <a:ext cx="962159" cy="362001"/>
          </a:xfrm>
          <a:prstGeom prst="rect">
            <a:avLst/>
          </a:prstGeom>
        </p:spPr>
      </p:pic>
      <p:pic>
        <p:nvPicPr>
          <p:cNvPr id="31" name="Picture 30">
            <a:extLst>
              <a:ext uri="{FF2B5EF4-FFF2-40B4-BE49-F238E27FC236}">
                <a16:creationId xmlns:a16="http://schemas.microsoft.com/office/drawing/2014/main" id="{EF412100-D3EA-5199-617E-53E8AEA34FE7}"/>
              </a:ext>
            </a:extLst>
          </p:cNvPr>
          <p:cNvPicPr>
            <a:picLocks noChangeAspect="1"/>
          </p:cNvPicPr>
          <p:nvPr/>
        </p:nvPicPr>
        <p:blipFill>
          <a:blip r:embed="rId10"/>
          <a:stretch>
            <a:fillRect/>
          </a:stretch>
        </p:blipFill>
        <p:spPr>
          <a:xfrm>
            <a:off x="5353550" y="5175485"/>
            <a:ext cx="943107" cy="352474"/>
          </a:xfrm>
          <a:prstGeom prst="rect">
            <a:avLst/>
          </a:prstGeom>
        </p:spPr>
      </p:pic>
      <p:pic>
        <p:nvPicPr>
          <p:cNvPr id="41" name="Picture 40">
            <a:extLst>
              <a:ext uri="{FF2B5EF4-FFF2-40B4-BE49-F238E27FC236}">
                <a16:creationId xmlns:a16="http://schemas.microsoft.com/office/drawing/2014/main" id="{65880E9F-743E-7941-3DF9-E1C097197B39}"/>
              </a:ext>
            </a:extLst>
          </p:cNvPr>
          <p:cNvPicPr>
            <a:picLocks noChangeAspect="1"/>
          </p:cNvPicPr>
          <p:nvPr/>
        </p:nvPicPr>
        <p:blipFill>
          <a:blip r:embed="rId11"/>
          <a:stretch>
            <a:fillRect/>
          </a:stretch>
        </p:blipFill>
        <p:spPr>
          <a:xfrm>
            <a:off x="8207964" y="3557168"/>
            <a:ext cx="3864064" cy="516091"/>
          </a:xfrm>
          <a:prstGeom prst="rect">
            <a:avLst/>
          </a:prstGeom>
        </p:spPr>
      </p:pic>
      <p:pic>
        <p:nvPicPr>
          <p:cNvPr id="48" name="Picture 47">
            <a:extLst>
              <a:ext uri="{FF2B5EF4-FFF2-40B4-BE49-F238E27FC236}">
                <a16:creationId xmlns:a16="http://schemas.microsoft.com/office/drawing/2014/main" id="{FC71E0E9-0864-7C25-0DF1-7234D66867B3}"/>
              </a:ext>
            </a:extLst>
          </p:cNvPr>
          <p:cNvPicPr>
            <a:picLocks noChangeAspect="1"/>
          </p:cNvPicPr>
          <p:nvPr/>
        </p:nvPicPr>
        <p:blipFill>
          <a:blip r:embed="rId12"/>
          <a:stretch>
            <a:fillRect/>
          </a:stretch>
        </p:blipFill>
        <p:spPr>
          <a:xfrm>
            <a:off x="1418763" y="767733"/>
            <a:ext cx="7659169" cy="342948"/>
          </a:xfrm>
          <a:prstGeom prst="rect">
            <a:avLst/>
          </a:prstGeom>
        </p:spPr>
      </p:pic>
      <p:pic>
        <p:nvPicPr>
          <p:cNvPr id="50" name="Picture 49">
            <a:extLst>
              <a:ext uri="{FF2B5EF4-FFF2-40B4-BE49-F238E27FC236}">
                <a16:creationId xmlns:a16="http://schemas.microsoft.com/office/drawing/2014/main" id="{5C5FB7E6-89F9-2212-E08E-1A4734867879}"/>
              </a:ext>
            </a:extLst>
          </p:cNvPr>
          <p:cNvPicPr>
            <a:picLocks noChangeAspect="1"/>
          </p:cNvPicPr>
          <p:nvPr/>
        </p:nvPicPr>
        <p:blipFill>
          <a:blip r:embed="rId13"/>
          <a:stretch>
            <a:fillRect/>
          </a:stretch>
        </p:blipFill>
        <p:spPr>
          <a:xfrm>
            <a:off x="8608002" y="2535048"/>
            <a:ext cx="3474404" cy="552008"/>
          </a:xfrm>
          <a:prstGeom prst="rect">
            <a:avLst/>
          </a:prstGeom>
        </p:spPr>
      </p:pic>
      <p:pic>
        <p:nvPicPr>
          <p:cNvPr id="55" name="Picture 54">
            <a:extLst>
              <a:ext uri="{FF2B5EF4-FFF2-40B4-BE49-F238E27FC236}">
                <a16:creationId xmlns:a16="http://schemas.microsoft.com/office/drawing/2014/main" id="{E070B1D3-4430-3B00-B3FD-CFA1B47AB136}"/>
              </a:ext>
            </a:extLst>
          </p:cNvPr>
          <p:cNvPicPr>
            <a:picLocks noChangeAspect="1"/>
          </p:cNvPicPr>
          <p:nvPr/>
        </p:nvPicPr>
        <p:blipFill>
          <a:blip r:embed="rId14"/>
          <a:stretch>
            <a:fillRect/>
          </a:stretch>
        </p:blipFill>
        <p:spPr>
          <a:xfrm>
            <a:off x="7572053" y="3729168"/>
            <a:ext cx="522315" cy="239394"/>
          </a:xfrm>
          <a:prstGeom prst="rect">
            <a:avLst/>
          </a:prstGeom>
        </p:spPr>
      </p:pic>
      <p:pic>
        <p:nvPicPr>
          <p:cNvPr id="57" name="Picture 56">
            <a:extLst>
              <a:ext uri="{FF2B5EF4-FFF2-40B4-BE49-F238E27FC236}">
                <a16:creationId xmlns:a16="http://schemas.microsoft.com/office/drawing/2014/main" id="{8BCA297B-6FB3-2106-BB2B-084A7AC41F38}"/>
              </a:ext>
            </a:extLst>
          </p:cNvPr>
          <p:cNvPicPr>
            <a:picLocks noChangeAspect="1"/>
          </p:cNvPicPr>
          <p:nvPr/>
        </p:nvPicPr>
        <p:blipFill>
          <a:blip r:embed="rId15"/>
          <a:stretch>
            <a:fillRect/>
          </a:stretch>
        </p:blipFill>
        <p:spPr>
          <a:xfrm>
            <a:off x="98230" y="447570"/>
            <a:ext cx="7335274" cy="314369"/>
          </a:xfrm>
          <a:prstGeom prst="rect">
            <a:avLst/>
          </a:prstGeom>
        </p:spPr>
      </p:pic>
      <p:pic>
        <p:nvPicPr>
          <p:cNvPr id="59" name="Picture 58">
            <a:extLst>
              <a:ext uri="{FF2B5EF4-FFF2-40B4-BE49-F238E27FC236}">
                <a16:creationId xmlns:a16="http://schemas.microsoft.com/office/drawing/2014/main" id="{05E1A469-7ED9-36CB-89BF-B3CE6D693408}"/>
              </a:ext>
            </a:extLst>
          </p:cNvPr>
          <p:cNvPicPr>
            <a:picLocks noChangeAspect="1"/>
          </p:cNvPicPr>
          <p:nvPr/>
        </p:nvPicPr>
        <p:blipFill>
          <a:blip r:embed="rId16"/>
          <a:stretch>
            <a:fillRect/>
          </a:stretch>
        </p:blipFill>
        <p:spPr>
          <a:xfrm>
            <a:off x="9077932" y="657028"/>
            <a:ext cx="2888706" cy="453653"/>
          </a:xfrm>
          <a:prstGeom prst="rect">
            <a:avLst/>
          </a:prstGeom>
        </p:spPr>
      </p:pic>
      <p:sp>
        <p:nvSpPr>
          <p:cNvPr id="60" name="TextBox 59">
            <a:extLst>
              <a:ext uri="{FF2B5EF4-FFF2-40B4-BE49-F238E27FC236}">
                <a16:creationId xmlns:a16="http://schemas.microsoft.com/office/drawing/2014/main" id="{963E62F3-CA1A-109E-2F5B-65D79D55D8FA}"/>
              </a:ext>
            </a:extLst>
          </p:cNvPr>
          <p:cNvSpPr txBox="1"/>
          <p:nvPr/>
        </p:nvSpPr>
        <p:spPr>
          <a:xfrm>
            <a:off x="9213525" y="4194595"/>
            <a:ext cx="28232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Averaging minimizes variance in predictions.</a:t>
            </a:r>
          </a:p>
          <a:p>
            <a:pPr marL="285750" indent="-285750">
              <a:buFont typeface="Arial" panose="020B0604020202020204" pitchFamily="34" charset="0"/>
              <a:buChar char="•"/>
            </a:pPr>
            <a:r>
              <a:rPr lang="en-US" dirty="0"/>
              <a:t>Averaging is costly</a:t>
            </a:r>
          </a:p>
        </p:txBody>
      </p:sp>
      <p:sp>
        <p:nvSpPr>
          <p:cNvPr id="62" name="TextBox 61">
            <a:extLst>
              <a:ext uri="{FF2B5EF4-FFF2-40B4-BE49-F238E27FC236}">
                <a16:creationId xmlns:a16="http://schemas.microsoft.com/office/drawing/2014/main" id="{CC516C6C-A84C-D229-C0E3-AD63C811A6A4}"/>
              </a:ext>
            </a:extLst>
          </p:cNvPr>
          <p:cNvSpPr txBox="1"/>
          <p:nvPr/>
        </p:nvSpPr>
        <p:spPr>
          <a:xfrm>
            <a:off x="7106646" y="5623657"/>
            <a:ext cx="5085354" cy="1169551"/>
          </a:xfrm>
          <a:prstGeom prst="rect">
            <a:avLst/>
          </a:prstGeom>
          <a:noFill/>
        </p:spPr>
        <p:txBody>
          <a:bodyPr wrap="square">
            <a:spAutoFit/>
          </a:bodyPr>
          <a:lstStyle/>
          <a:p>
            <a:pPr algn="l" fontAlgn="base"/>
            <a:r>
              <a:rPr lang="en-US" sz="1400" b="0" dirty="0">
                <a:solidFill>
                  <a:srgbClr val="555555"/>
                </a:solidFill>
                <a:effectLst/>
                <a:latin typeface="Helvetica Neue"/>
              </a:rPr>
              <a:t>Bagging is an ensemble algorithm that fits multiple models on different subsets of a training dataset, then combines the predictions from all models.</a:t>
            </a:r>
          </a:p>
          <a:p>
            <a:pPr algn="l" fontAlgn="base"/>
            <a:r>
              <a:rPr lang="en-US" sz="1400" b="0" u="none" strike="noStrike" dirty="0">
                <a:solidFill>
                  <a:schemeClr val="tx1">
                    <a:lumMod val="65000"/>
                    <a:lumOff val="35000"/>
                  </a:schemeClr>
                </a:solidFill>
                <a:effectLst/>
                <a:latin typeface="Helvetica Neue"/>
              </a:rPr>
              <a:t>Random forest</a:t>
            </a:r>
            <a:r>
              <a:rPr lang="en-US" sz="1400" b="0" dirty="0">
                <a:solidFill>
                  <a:srgbClr val="555555"/>
                </a:solidFill>
                <a:effectLst/>
                <a:latin typeface="Helvetica Neue"/>
              </a:rPr>
              <a:t> is an extension of bagging that also randomly selects subsets of features used in each data sample.</a:t>
            </a:r>
          </a:p>
        </p:txBody>
      </p:sp>
    </p:spTree>
    <p:extLst>
      <p:ext uri="{BB962C8B-B14F-4D97-AF65-F5344CB8AC3E}">
        <p14:creationId xmlns:p14="http://schemas.microsoft.com/office/powerpoint/2010/main" val="345741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EF3E-9D1E-9E3A-C4DA-E8AE552B4221}"/>
              </a:ext>
            </a:extLst>
          </p:cNvPr>
          <p:cNvSpPr>
            <a:spLocks noGrp="1"/>
          </p:cNvSpPr>
          <p:nvPr>
            <p:ph type="title"/>
          </p:nvPr>
        </p:nvSpPr>
        <p:spPr/>
        <p:txBody>
          <a:bodyPr>
            <a:normAutofit fontScale="90000"/>
          </a:bodyPr>
          <a:lstStyle/>
          <a:p>
            <a:r>
              <a:rPr lang="en-US" dirty="0"/>
              <a:t>Bagging demo</a:t>
            </a:r>
          </a:p>
        </p:txBody>
      </p:sp>
      <p:sp>
        <p:nvSpPr>
          <p:cNvPr id="3" name="Text Placeholder 2">
            <a:extLst>
              <a:ext uri="{FF2B5EF4-FFF2-40B4-BE49-F238E27FC236}">
                <a16:creationId xmlns:a16="http://schemas.microsoft.com/office/drawing/2014/main" id="{6337A8F3-4B24-E268-8A3B-865A4E9381BC}"/>
              </a:ext>
            </a:extLst>
          </p:cNvPr>
          <p:cNvSpPr>
            <a:spLocks noGrp="1"/>
          </p:cNvSpPr>
          <p:nvPr>
            <p:ph type="body" idx="1"/>
          </p:nvPr>
        </p:nvSpPr>
        <p:spPr/>
        <p:txBody>
          <a:bodyPr>
            <a:normAutofit fontScale="92500" lnSpcReduction="20000"/>
          </a:bodyPr>
          <a:lstStyle/>
          <a:p>
            <a:r>
              <a:rPr lang="en-US" dirty="0" err="1"/>
              <a:t>Ensembel</a:t>
            </a:r>
            <a:r>
              <a:rPr lang="en-US" dirty="0"/>
              <a:t> tends not to overfit (less variance)</a:t>
            </a:r>
          </a:p>
          <a:p>
            <a:r>
              <a:rPr lang="en-US" dirty="0"/>
              <a:t>Ensemble tends to be more accurate (less bias)</a:t>
            </a:r>
          </a:p>
        </p:txBody>
      </p:sp>
      <p:sp>
        <p:nvSpPr>
          <p:cNvPr id="4" name="Text Placeholder 3">
            <a:extLst>
              <a:ext uri="{FF2B5EF4-FFF2-40B4-BE49-F238E27FC236}">
                <a16:creationId xmlns:a16="http://schemas.microsoft.com/office/drawing/2014/main" id="{9D15421E-390D-EE16-5F03-FC61FE91BB17}"/>
              </a:ext>
            </a:extLst>
          </p:cNvPr>
          <p:cNvSpPr>
            <a:spLocks noGrp="1"/>
          </p:cNvSpPr>
          <p:nvPr>
            <p:ph type="body" sz="quarter" idx="13"/>
          </p:nvPr>
        </p:nvSpPr>
        <p:spPr/>
        <p:txBody>
          <a:bodyPr/>
          <a:lstStyle/>
          <a:p>
            <a:r>
              <a:rPr lang="en-US" dirty="0"/>
              <a:t>7.9</a:t>
            </a:r>
          </a:p>
        </p:txBody>
      </p:sp>
      <p:pic>
        <p:nvPicPr>
          <p:cNvPr id="6" name="Picture 5">
            <a:extLst>
              <a:ext uri="{FF2B5EF4-FFF2-40B4-BE49-F238E27FC236}">
                <a16:creationId xmlns:a16="http://schemas.microsoft.com/office/drawing/2014/main" id="{26CA3D57-0F4A-00AE-0872-ED188A636181}"/>
              </a:ext>
            </a:extLst>
          </p:cNvPr>
          <p:cNvPicPr>
            <a:picLocks noChangeAspect="1"/>
          </p:cNvPicPr>
          <p:nvPr/>
        </p:nvPicPr>
        <p:blipFill>
          <a:blip r:embed="rId2"/>
          <a:stretch>
            <a:fillRect/>
          </a:stretch>
        </p:blipFill>
        <p:spPr>
          <a:xfrm>
            <a:off x="5811562" y="420981"/>
            <a:ext cx="6342972" cy="6354826"/>
          </a:xfrm>
          <a:prstGeom prst="rect">
            <a:avLst/>
          </a:prstGeom>
        </p:spPr>
      </p:pic>
      <p:pic>
        <p:nvPicPr>
          <p:cNvPr id="10" name="Picture 9">
            <a:extLst>
              <a:ext uri="{FF2B5EF4-FFF2-40B4-BE49-F238E27FC236}">
                <a16:creationId xmlns:a16="http://schemas.microsoft.com/office/drawing/2014/main" id="{3A641B72-3B12-BC0D-A708-1DBFFB90FF5A}"/>
              </a:ext>
            </a:extLst>
          </p:cNvPr>
          <p:cNvPicPr>
            <a:picLocks noChangeAspect="1"/>
          </p:cNvPicPr>
          <p:nvPr/>
        </p:nvPicPr>
        <p:blipFill>
          <a:blip r:embed="rId3"/>
          <a:stretch>
            <a:fillRect/>
          </a:stretch>
        </p:blipFill>
        <p:spPr>
          <a:xfrm>
            <a:off x="37466" y="1613576"/>
            <a:ext cx="7696200" cy="1123950"/>
          </a:xfrm>
          <a:prstGeom prst="rect">
            <a:avLst/>
          </a:prstGeom>
        </p:spPr>
      </p:pic>
      <p:pic>
        <p:nvPicPr>
          <p:cNvPr id="16" name="Picture 15">
            <a:extLst>
              <a:ext uri="{FF2B5EF4-FFF2-40B4-BE49-F238E27FC236}">
                <a16:creationId xmlns:a16="http://schemas.microsoft.com/office/drawing/2014/main" id="{103B92CD-AA81-D826-0E3D-F21C038256D7}"/>
              </a:ext>
            </a:extLst>
          </p:cNvPr>
          <p:cNvPicPr>
            <a:picLocks noChangeAspect="1"/>
          </p:cNvPicPr>
          <p:nvPr/>
        </p:nvPicPr>
        <p:blipFill>
          <a:blip r:embed="rId4"/>
          <a:stretch>
            <a:fillRect/>
          </a:stretch>
        </p:blipFill>
        <p:spPr>
          <a:xfrm>
            <a:off x="10668795" y="569271"/>
            <a:ext cx="1295581" cy="381053"/>
          </a:xfrm>
          <a:prstGeom prst="rect">
            <a:avLst/>
          </a:prstGeom>
        </p:spPr>
      </p:pic>
      <p:pic>
        <p:nvPicPr>
          <p:cNvPr id="20" name="Picture 19">
            <a:extLst>
              <a:ext uri="{FF2B5EF4-FFF2-40B4-BE49-F238E27FC236}">
                <a16:creationId xmlns:a16="http://schemas.microsoft.com/office/drawing/2014/main" id="{5A84D933-2D8F-3DF2-ED13-04D9E05E9074}"/>
              </a:ext>
            </a:extLst>
          </p:cNvPr>
          <p:cNvPicPr>
            <a:picLocks noChangeAspect="1"/>
          </p:cNvPicPr>
          <p:nvPr/>
        </p:nvPicPr>
        <p:blipFill>
          <a:blip r:embed="rId5"/>
          <a:stretch>
            <a:fillRect/>
          </a:stretch>
        </p:blipFill>
        <p:spPr>
          <a:xfrm>
            <a:off x="157116" y="4388243"/>
            <a:ext cx="5534797" cy="704948"/>
          </a:xfrm>
          <a:prstGeom prst="rect">
            <a:avLst/>
          </a:prstGeom>
        </p:spPr>
      </p:pic>
      <p:pic>
        <p:nvPicPr>
          <p:cNvPr id="22" name="Picture 21">
            <a:extLst>
              <a:ext uri="{FF2B5EF4-FFF2-40B4-BE49-F238E27FC236}">
                <a16:creationId xmlns:a16="http://schemas.microsoft.com/office/drawing/2014/main" id="{4412E195-988F-CEBF-6D65-3363315E4AAA}"/>
              </a:ext>
            </a:extLst>
          </p:cNvPr>
          <p:cNvPicPr>
            <a:picLocks noChangeAspect="1"/>
          </p:cNvPicPr>
          <p:nvPr/>
        </p:nvPicPr>
        <p:blipFill>
          <a:blip r:embed="rId6"/>
          <a:stretch>
            <a:fillRect/>
          </a:stretch>
        </p:blipFill>
        <p:spPr>
          <a:xfrm>
            <a:off x="6415250" y="607375"/>
            <a:ext cx="828791" cy="304843"/>
          </a:xfrm>
          <a:prstGeom prst="rect">
            <a:avLst/>
          </a:prstGeom>
        </p:spPr>
      </p:pic>
    </p:spTree>
    <p:extLst>
      <p:ext uri="{BB962C8B-B14F-4D97-AF65-F5344CB8AC3E}">
        <p14:creationId xmlns:p14="http://schemas.microsoft.com/office/powerpoint/2010/main" val="1688144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6E73-FE19-D627-FC9B-2A00E346883B}"/>
              </a:ext>
            </a:extLst>
          </p:cNvPr>
          <p:cNvSpPr>
            <a:spLocks noGrp="1"/>
          </p:cNvSpPr>
          <p:nvPr>
            <p:ph type="title"/>
          </p:nvPr>
        </p:nvSpPr>
        <p:spPr/>
        <p:txBody>
          <a:bodyPr>
            <a:normAutofit fontScale="90000"/>
          </a:bodyPr>
          <a:lstStyle/>
          <a:p>
            <a:r>
              <a:rPr lang="en-US" dirty="0"/>
              <a:t>Linear Regression:  Loss = Modeling loss + Noise</a:t>
            </a:r>
          </a:p>
        </p:txBody>
      </p:sp>
      <p:sp>
        <p:nvSpPr>
          <p:cNvPr id="3" name="Text Placeholder 2">
            <a:extLst>
              <a:ext uri="{FF2B5EF4-FFF2-40B4-BE49-F238E27FC236}">
                <a16:creationId xmlns:a16="http://schemas.microsoft.com/office/drawing/2014/main" id="{78781697-7A38-1917-DA88-3F35C8962189}"/>
              </a:ext>
            </a:extLst>
          </p:cNvPr>
          <p:cNvSpPr>
            <a:spLocks noGrp="1"/>
          </p:cNvSpPr>
          <p:nvPr>
            <p:ph type="body" idx="1"/>
          </p:nvPr>
        </p:nvSpPr>
        <p:spPr/>
        <p:txBody>
          <a:bodyPr>
            <a:normAutofit fontScale="92500" lnSpcReduction="20000"/>
          </a:bodyPr>
          <a:lstStyle/>
          <a:p>
            <a:r>
              <a:rPr lang="en-US" dirty="0"/>
              <a:t>Least square loss decomposed into :</a:t>
            </a:r>
          </a:p>
          <a:p>
            <a:r>
              <a:rPr lang="en-US" dirty="0" err="1"/>
              <a:t>i</a:t>
            </a:r>
            <a:r>
              <a:rPr lang="en-US" dirty="0"/>
              <a:t>) Modeling loss,   and  ii) Noise.      Independent noise signals cannot be predicted.</a:t>
            </a:r>
          </a:p>
        </p:txBody>
      </p:sp>
      <p:sp>
        <p:nvSpPr>
          <p:cNvPr id="4" name="Text Placeholder 3">
            <a:extLst>
              <a:ext uri="{FF2B5EF4-FFF2-40B4-BE49-F238E27FC236}">
                <a16:creationId xmlns:a16="http://schemas.microsoft.com/office/drawing/2014/main" id="{896827BC-E1A6-C29C-96BF-76DD0B27DE2A}"/>
              </a:ext>
            </a:extLst>
          </p:cNvPr>
          <p:cNvSpPr>
            <a:spLocks noGrp="1"/>
          </p:cNvSpPr>
          <p:nvPr>
            <p:ph type="body" sz="quarter" idx="13"/>
          </p:nvPr>
        </p:nvSpPr>
        <p:spPr/>
        <p:txBody>
          <a:bodyPr/>
          <a:lstStyle/>
          <a:p>
            <a:r>
              <a:rPr lang="en-US" dirty="0"/>
              <a:t>7.10</a:t>
            </a:r>
          </a:p>
        </p:txBody>
      </p:sp>
      <p:pic>
        <p:nvPicPr>
          <p:cNvPr id="13" name="Picture 12">
            <a:extLst>
              <a:ext uri="{FF2B5EF4-FFF2-40B4-BE49-F238E27FC236}">
                <a16:creationId xmlns:a16="http://schemas.microsoft.com/office/drawing/2014/main" id="{FABFC6B4-9284-CB13-DAA3-16FBC1D20340}"/>
              </a:ext>
            </a:extLst>
          </p:cNvPr>
          <p:cNvPicPr>
            <a:picLocks noChangeAspect="1"/>
          </p:cNvPicPr>
          <p:nvPr/>
        </p:nvPicPr>
        <p:blipFill>
          <a:blip r:embed="rId2"/>
          <a:stretch>
            <a:fillRect/>
          </a:stretch>
        </p:blipFill>
        <p:spPr>
          <a:xfrm>
            <a:off x="1296536" y="1162051"/>
            <a:ext cx="8751231" cy="5560462"/>
          </a:xfrm>
          <a:prstGeom prst="rect">
            <a:avLst/>
          </a:prstGeom>
        </p:spPr>
      </p:pic>
    </p:spTree>
    <p:extLst>
      <p:ext uri="{BB962C8B-B14F-4D97-AF65-F5344CB8AC3E}">
        <p14:creationId xmlns:p14="http://schemas.microsoft.com/office/powerpoint/2010/main" val="3303670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EB10-4578-1C1A-78AA-FBBF937E0B4F}"/>
              </a:ext>
            </a:extLst>
          </p:cNvPr>
          <p:cNvSpPr>
            <a:spLocks noGrp="1"/>
          </p:cNvSpPr>
          <p:nvPr>
            <p:ph type="title"/>
          </p:nvPr>
        </p:nvSpPr>
        <p:spPr/>
        <p:txBody>
          <a:bodyPr>
            <a:normAutofit fontScale="90000"/>
          </a:bodyPr>
          <a:lstStyle/>
          <a:p>
            <a:r>
              <a:rPr lang="en-US" dirty="0"/>
              <a:t>Bias – Variance tradeoff !</a:t>
            </a:r>
          </a:p>
        </p:txBody>
      </p:sp>
      <p:sp>
        <p:nvSpPr>
          <p:cNvPr id="3" name="Text Placeholder 2">
            <a:extLst>
              <a:ext uri="{FF2B5EF4-FFF2-40B4-BE49-F238E27FC236}">
                <a16:creationId xmlns:a16="http://schemas.microsoft.com/office/drawing/2014/main" id="{59731698-C22C-DD9D-C3B7-47AEDEEFFB50}"/>
              </a:ext>
            </a:extLst>
          </p:cNvPr>
          <p:cNvSpPr>
            <a:spLocks noGrp="1"/>
          </p:cNvSpPr>
          <p:nvPr>
            <p:ph type="body" idx="1"/>
          </p:nvPr>
        </p:nvSpPr>
        <p:spPr/>
        <p:txBody>
          <a:bodyPr>
            <a:normAutofit fontScale="92500" lnSpcReduction="20000"/>
          </a:bodyPr>
          <a:lstStyle/>
          <a:p>
            <a:r>
              <a:rPr lang="en-US" dirty="0"/>
              <a:t>Modeling loss = bias^2 + variance</a:t>
            </a:r>
          </a:p>
          <a:p>
            <a:r>
              <a:rPr lang="en-US" dirty="0"/>
              <a:t>If bias decreases, variance can increase and vice-versa.</a:t>
            </a:r>
          </a:p>
        </p:txBody>
      </p:sp>
      <p:sp>
        <p:nvSpPr>
          <p:cNvPr id="4" name="Text Placeholder 3">
            <a:extLst>
              <a:ext uri="{FF2B5EF4-FFF2-40B4-BE49-F238E27FC236}">
                <a16:creationId xmlns:a16="http://schemas.microsoft.com/office/drawing/2014/main" id="{375CE5B8-C0F1-DBE4-3054-FB4C6F709488}"/>
              </a:ext>
            </a:extLst>
          </p:cNvPr>
          <p:cNvSpPr>
            <a:spLocks noGrp="1"/>
          </p:cNvSpPr>
          <p:nvPr>
            <p:ph type="body" sz="quarter" idx="13"/>
          </p:nvPr>
        </p:nvSpPr>
        <p:spPr/>
        <p:txBody>
          <a:bodyPr/>
          <a:lstStyle/>
          <a:p>
            <a:r>
              <a:rPr lang="en-US" dirty="0"/>
              <a:t>7.11</a:t>
            </a:r>
          </a:p>
        </p:txBody>
      </p:sp>
      <p:pic>
        <p:nvPicPr>
          <p:cNvPr id="8" name="Picture 7">
            <a:extLst>
              <a:ext uri="{FF2B5EF4-FFF2-40B4-BE49-F238E27FC236}">
                <a16:creationId xmlns:a16="http://schemas.microsoft.com/office/drawing/2014/main" id="{0F3C1A8C-DBEB-1145-A45C-F599D32326A1}"/>
              </a:ext>
            </a:extLst>
          </p:cNvPr>
          <p:cNvPicPr>
            <a:picLocks noChangeAspect="1"/>
          </p:cNvPicPr>
          <p:nvPr/>
        </p:nvPicPr>
        <p:blipFill>
          <a:blip r:embed="rId2"/>
          <a:stretch>
            <a:fillRect/>
          </a:stretch>
        </p:blipFill>
        <p:spPr>
          <a:xfrm>
            <a:off x="7945042" y="481536"/>
            <a:ext cx="3553321" cy="609685"/>
          </a:xfrm>
          <a:prstGeom prst="rect">
            <a:avLst/>
          </a:prstGeom>
        </p:spPr>
      </p:pic>
      <p:pic>
        <p:nvPicPr>
          <p:cNvPr id="10" name="Picture 9">
            <a:extLst>
              <a:ext uri="{FF2B5EF4-FFF2-40B4-BE49-F238E27FC236}">
                <a16:creationId xmlns:a16="http://schemas.microsoft.com/office/drawing/2014/main" id="{56C0EB23-0CA9-463A-B6F8-56C42922D39A}"/>
              </a:ext>
            </a:extLst>
          </p:cNvPr>
          <p:cNvPicPr>
            <a:picLocks noChangeAspect="1"/>
          </p:cNvPicPr>
          <p:nvPr/>
        </p:nvPicPr>
        <p:blipFill>
          <a:blip r:embed="rId3"/>
          <a:stretch>
            <a:fillRect/>
          </a:stretch>
        </p:blipFill>
        <p:spPr>
          <a:xfrm>
            <a:off x="8725416" y="1640597"/>
            <a:ext cx="3362794" cy="895475"/>
          </a:xfrm>
          <a:prstGeom prst="rect">
            <a:avLst/>
          </a:prstGeom>
        </p:spPr>
      </p:pic>
      <p:sp>
        <p:nvSpPr>
          <p:cNvPr id="12" name="TextBox 11">
            <a:extLst>
              <a:ext uri="{FF2B5EF4-FFF2-40B4-BE49-F238E27FC236}">
                <a16:creationId xmlns:a16="http://schemas.microsoft.com/office/drawing/2014/main" id="{B62EC549-C8B1-DCB9-2B80-9D0E40B72D8F}"/>
              </a:ext>
            </a:extLst>
          </p:cNvPr>
          <p:cNvSpPr txBox="1"/>
          <p:nvPr/>
        </p:nvSpPr>
        <p:spPr>
          <a:xfrm>
            <a:off x="8856921" y="3429000"/>
            <a:ext cx="3244207" cy="2862322"/>
          </a:xfrm>
          <a:prstGeom prst="rect">
            <a:avLst/>
          </a:prstGeom>
          <a:noFill/>
        </p:spPr>
        <p:txBody>
          <a:bodyPr wrap="square">
            <a:spAutoFit/>
          </a:bodyPr>
          <a:lstStyle/>
          <a:p>
            <a:r>
              <a:rPr lang="en-US" dirty="0"/>
              <a:t>There is a trade-off between bias and variance, with very flexible models having low bias and high variance, and relatively rigid models having high bias and low variance. The model with the optimal predictive capability is the one that leads to the best balance between bias and variance.</a:t>
            </a:r>
          </a:p>
        </p:txBody>
      </p:sp>
      <p:pic>
        <p:nvPicPr>
          <p:cNvPr id="14" name="Picture 13">
            <a:extLst>
              <a:ext uri="{FF2B5EF4-FFF2-40B4-BE49-F238E27FC236}">
                <a16:creationId xmlns:a16="http://schemas.microsoft.com/office/drawing/2014/main" id="{260E560D-BAFF-41AA-6CA0-97E63BC11F43}"/>
              </a:ext>
            </a:extLst>
          </p:cNvPr>
          <p:cNvPicPr>
            <a:picLocks noChangeAspect="1"/>
          </p:cNvPicPr>
          <p:nvPr/>
        </p:nvPicPr>
        <p:blipFill>
          <a:blip r:embed="rId4"/>
          <a:stretch>
            <a:fillRect/>
          </a:stretch>
        </p:blipFill>
        <p:spPr>
          <a:xfrm>
            <a:off x="18726" y="1179716"/>
            <a:ext cx="8221222" cy="5667172"/>
          </a:xfrm>
          <a:prstGeom prst="rect">
            <a:avLst/>
          </a:prstGeom>
        </p:spPr>
      </p:pic>
    </p:spTree>
    <p:extLst>
      <p:ext uri="{BB962C8B-B14F-4D97-AF65-F5344CB8AC3E}">
        <p14:creationId xmlns:p14="http://schemas.microsoft.com/office/powerpoint/2010/main" val="4009835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EF3E-9D1E-9E3A-C4DA-E8AE552B4221}"/>
              </a:ext>
            </a:extLst>
          </p:cNvPr>
          <p:cNvSpPr>
            <a:spLocks noGrp="1"/>
          </p:cNvSpPr>
          <p:nvPr>
            <p:ph type="title"/>
          </p:nvPr>
        </p:nvSpPr>
        <p:spPr/>
        <p:txBody>
          <a:bodyPr>
            <a:normAutofit fontScale="90000"/>
          </a:bodyPr>
          <a:lstStyle/>
          <a:p>
            <a:r>
              <a:rPr lang="en-US" dirty="0"/>
              <a:t>Regularization – balance between Bias and Variance</a:t>
            </a:r>
          </a:p>
        </p:txBody>
      </p:sp>
      <p:sp>
        <p:nvSpPr>
          <p:cNvPr id="3" name="Text Placeholder 2">
            <a:extLst>
              <a:ext uri="{FF2B5EF4-FFF2-40B4-BE49-F238E27FC236}">
                <a16:creationId xmlns:a16="http://schemas.microsoft.com/office/drawing/2014/main" id="{6337A8F3-4B24-E268-8A3B-865A4E9381BC}"/>
              </a:ext>
            </a:extLst>
          </p:cNvPr>
          <p:cNvSpPr>
            <a:spLocks noGrp="1"/>
          </p:cNvSpPr>
          <p:nvPr>
            <p:ph type="body" idx="1"/>
          </p:nvPr>
        </p:nvSpPr>
        <p:spPr/>
        <p:txBody>
          <a:bodyPr>
            <a:normAutofit fontScale="92500" lnSpcReduction="20000"/>
          </a:bodyPr>
          <a:lstStyle/>
          <a:p>
            <a:r>
              <a:rPr lang="en-US" dirty="0"/>
              <a:t>Bias: deviation between h(x) and averaged curve</a:t>
            </a:r>
          </a:p>
          <a:p>
            <a:r>
              <a:rPr lang="en-US" dirty="0"/>
              <a:t>Variance: </a:t>
            </a:r>
            <a:r>
              <a:rPr lang="en-US" sz="2200" dirty="0"/>
              <a:t>deviation between y(x) and averaged curve</a:t>
            </a:r>
          </a:p>
        </p:txBody>
      </p:sp>
      <p:sp>
        <p:nvSpPr>
          <p:cNvPr id="4" name="Text Placeholder 3">
            <a:extLst>
              <a:ext uri="{FF2B5EF4-FFF2-40B4-BE49-F238E27FC236}">
                <a16:creationId xmlns:a16="http://schemas.microsoft.com/office/drawing/2014/main" id="{9D15421E-390D-EE16-5F03-FC61FE91BB17}"/>
              </a:ext>
            </a:extLst>
          </p:cNvPr>
          <p:cNvSpPr>
            <a:spLocks noGrp="1"/>
          </p:cNvSpPr>
          <p:nvPr>
            <p:ph type="body" sz="quarter" idx="13"/>
          </p:nvPr>
        </p:nvSpPr>
        <p:spPr/>
        <p:txBody>
          <a:bodyPr/>
          <a:lstStyle/>
          <a:p>
            <a:r>
              <a:rPr lang="en-US" dirty="0"/>
              <a:t>7.12</a:t>
            </a:r>
          </a:p>
        </p:txBody>
      </p:sp>
      <p:pic>
        <p:nvPicPr>
          <p:cNvPr id="6" name="Picture 5">
            <a:extLst>
              <a:ext uri="{FF2B5EF4-FFF2-40B4-BE49-F238E27FC236}">
                <a16:creationId xmlns:a16="http://schemas.microsoft.com/office/drawing/2014/main" id="{26CA3D57-0F4A-00AE-0872-ED188A636181}"/>
              </a:ext>
            </a:extLst>
          </p:cNvPr>
          <p:cNvPicPr>
            <a:picLocks noChangeAspect="1"/>
          </p:cNvPicPr>
          <p:nvPr/>
        </p:nvPicPr>
        <p:blipFill>
          <a:blip r:embed="rId2"/>
          <a:stretch>
            <a:fillRect/>
          </a:stretch>
        </p:blipFill>
        <p:spPr>
          <a:xfrm>
            <a:off x="5811562" y="420981"/>
            <a:ext cx="6342972" cy="6354826"/>
          </a:xfrm>
          <a:prstGeom prst="rect">
            <a:avLst/>
          </a:prstGeom>
        </p:spPr>
      </p:pic>
      <p:pic>
        <p:nvPicPr>
          <p:cNvPr id="10" name="Picture 9">
            <a:extLst>
              <a:ext uri="{FF2B5EF4-FFF2-40B4-BE49-F238E27FC236}">
                <a16:creationId xmlns:a16="http://schemas.microsoft.com/office/drawing/2014/main" id="{3A641B72-3B12-BC0D-A708-1DBFFB90FF5A}"/>
              </a:ext>
            </a:extLst>
          </p:cNvPr>
          <p:cNvPicPr>
            <a:picLocks noChangeAspect="1"/>
          </p:cNvPicPr>
          <p:nvPr/>
        </p:nvPicPr>
        <p:blipFill>
          <a:blip r:embed="rId3"/>
          <a:stretch>
            <a:fillRect/>
          </a:stretch>
        </p:blipFill>
        <p:spPr>
          <a:xfrm>
            <a:off x="37466" y="1613576"/>
            <a:ext cx="7696200" cy="1123950"/>
          </a:xfrm>
          <a:prstGeom prst="rect">
            <a:avLst/>
          </a:prstGeom>
        </p:spPr>
      </p:pic>
      <p:pic>
        <p:nvPicPr>
          <p:cNvPr id="12" name="Picture 11">
            <a:extLst>
              <a:ext uri="{FF2B5EF4-FFF2-40B4-BE49-F238E27FC236}">
                <a16:creationId xmlns:a16="http://schemas.microsoft.com/office/drawing/2014/main" id="{2C112692-3CEB-F402-B5EE-AE57EAB6EC40}"/>
              </a:ext>
            </a:extLst>
          </p:cNvPr>
          <p:cNvPicPr>
            <a:picLocks noChangeAspect="1"/>
          </p:cNvPicPr>
          <p:nvPr/>
        </p:nvPicPr>
        <p:blipFill>
          <a:blip r:embed="rId4"/>
          <a:stretch>
            <a:fillRect/>
          </a:stretch>
        </p:blipFill>
        <p:spPr>
          <a:xfrm>
            <a:off x="37254" y="3944499"/>
            <a:ext cx="6058746" cy="2858636"/>
          </a:xfrm>
          <a:prstGeom prst="rect">
            <a:avLst/>
          </a:prstGeom>
        </p:spPr>
      </p:pic>
      <p:pic>
        <p:nvPicPr>
          <p:cNvPr id="5" name="Picture 4">
            <a:extLst>
              <a:ext uri="{FF2B5EF4-FFF2-40B4-BE49-F238E27FC236}">
                <a16:creationId xmlns:a16="http://schemas.microsoft.com/office/drawing/2014/main" id="{11D23809-D76D-A711-264A-037806A6666B}"/>
              </a:ext>
            </a:extLst>
          </p:cNvPr>
          <p:cNvPicPr>
            <a:picLocks noChangeAspect="1"/>
          </p:cNvPicPr>
          <p:nvPr/>
        </p:nvPicPr>
        <p:blipFill>
          <a:blip r:embed="rId5"/>
          <a:stretch>
            <a:fillRect/>
          </a:stretch>
        </p:blipFill>
        <p:spPr>
          <a:xfrm>
            <a:off x="9357060" y="1423049"/>
            <a:ext cx="1295581" cy="381053"/>
          </a:xfrm>
          <a:prstGeom prst="rect">
            <a:avLst/>
          </a:prstGeom>
        </p:spPr>
      </p:pic>
      <p:pic>
        <p:nvPicPr>
          <p:cNvPr id="7" name="Picture 6">
            <a:extLst>
              <a:ext uri="{FF2B5EF4-FFF2-40B4-BE49-F238E27FC236}">
                <a16:creationId xmlns:a16="http://schemas.microsoft.com/office/drawing/2014/main" id="{2FDC5806-D001-BF82-6487-37E3D7DE7AA4}"/>
              </a:ext>
            </a:extLst>
          </p:cNvPr>
          <p:cNvPicPr>
            <a:picLocks noChangeAspect="1"/>
          </p:cNvPicPr>
          <p:nvPr/>
        </p:nvPicPr>
        <p:blipFill>
          <a:blip r:embed="rId6"/>
          <a:stretch>
            <a:fillRect/>
          </a:stretch>
        </p:blipFill>
        <p:spPr>
          <a:xfrm>
            <a:off x="6415250" y="607375"/>
            <a:ext cx="828791" cy="304843"/>
          </a:xfrm>
          <a:prstGeom prst="rect">
            <a:avLst/>
          </a:prstGeom>
        </p:spPr>
      </p:pic>
      <p:pic>
        <p:nvPicPr>
          <p:cNvPr id="9" name="Picture 8">
            <a:extLst>
              <a:ext uri="{FF2B5EF4-FFF2-40B4-BE49-F238E27FC236}">
                <a16:creationId xmlns:a16="http://schemas.microsoft.com/office/drawing/2014/main" id="{F1F38554-2BC6-7254-371E-F8E0BB9F8213}"/>
              </a:ext>
            </a:extLst>
          </p:cNvPr>
          <p:cNvPicPr>
            <a:picLocks noChangeAspect="1"/>
          </p:cNvPicPr>
          <p:nvPr/>
        </p:nvPicPr>
        <p:blipFill>
          <a:blip r:embed="rId7"/>
          <a:stretch>
            <a:fillRect/>
          </a:stretch>
        </p:blipFill>
        <p:spPr>
          <a:xfrm>
            <a:off x="9357060" y="575693"/>
            <a:ext cx="495369" cy="352474"/>
          </a:xfrm>
          <a:prstGeom prst="rect">
            <a:avLst/>
          </a:prstGeom>
        </p:spPr>
      </p:pic>
      <p:cxnSp>
        <p:nvCxnSpPr>
          <p:cNvPr id="13" name="Straight Connector 12">
            <a:extLst>
              <a:ext uri="{FF2B5EF4-FFF2-40B4-BE49-F238E27FC236}">
                <a16:creationId xmlns:a16="http://schemas.microsoft.com/office/drawing/2014/main" id="{92424B8C-4525-64F7-DDA9-07711632F1FF}"/>
              </a:ext>
            </a:extLst>
          </p:cNvPr>
          <p:cNvCxnSpPr/>
          <p:nvPr/>
        </p:nvCxnSpPr>
        <p:spPr>
          <a:xfrm>
            <a:off x="10004850" y="859053"/>
            <a:ext cx="0" cy="3424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523E16-6775-3DA4-80D8-BDEA89B7D34D}"/>
              </a:ext>
            </a:extLst>
          </p:cNvPr>
          <p:cNvSpPr txBox="1"/>
          <p:nvPr/>
        </p:nvSpPr>
        <p:spPr>
          <a:xfrm>
            <a:off x="10029325" y="846334"/>
            <a:ext cx="596606" cy="381052"/>
          </a:xfrm>
          <a:prstGeom prst="rect">
            <a:avLst/>
          </a:prstGeom>
          <a:noFill/>
        </p:spPr>
        <p:txBody>
          <a:bodyPr wrap="square" rtlCol="0">
            <a:spAutoFit/>
          </a:bodyPr>
          <a:lstStyle/>
          <a:p>
            <a:r>
              <a:rPr lang="en-US" dirty="0"/>
              <a:t>bias</a:t>
            </a:r>
          </a:p>
        </p:txBody>
      </p:sp>
      <p:cxnSp>
        <p:nvCxnSpPr>
          <p:cNvPr id="15" name="Straight Connector 14">
            <a:extLst>
              <a:ext uri="{FF2B5EF4-FFF2-40B4-BE49-F238E27FC236}">
                <a16:creationId xmlns:a16="http://schemas.microsoft.com/office/drawing/2014/main" id="{7CEF14F6-1566-1274-DAC0-E33C92CCFC38}"/>
              </a:ext>
            </a:extLst>
          </p:cNvPr>
          <p:cNvCxnSpPr>
            <a:cxnSpLocks/>
          </p:cNvCxnSpPr>
          <p:nvPr/>
        </p:nvCxnSpPr>
        <p:spPr>
          <a:xfrm>
            <a:off x="7105706" y="2787089"/>
            <a:ext cx="0" cy="2431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8F05733-0A0E-E9B7-FFCB-188F7B0C783E}"/>
              </a:ext>
            </a:extLst>
          </p:cNvPr>
          <p:cNvSpPr txBox="1"/>
          <p:nvPr/>
        </p:nvSpPr>
        <p:spPr>
          <a:xfrm>
            <a:off x="7137059" y="2718158"/>
            <a:ext cx="1007475" cy="369332"/>
          </a:xfrm>
          <a:prstGeom prst="rect">
            <a:avLst/>
          </a:prstGeom>
          <a:noFill/>
        </p:spPr>
        <p:txBody>
          <a:bodyPr wrap="square" rtlCol="0">
            <a:spAutoFit/>
          </a:bodyPr>
          <a:lstStyle/>
          <a:p>
            <a:r>
              <a:rPr lang="en-US" dirty="0"/>
              <a:t>variance</a:t>
            </a:r>
          </a:p>
        </p:txBody>
      </p:sp>
      <p:pic>
        <p:nvPicPr>
          <p:cNvPr id="19" name="Picture 18">
            <a:extLst>
              <a:ext uri="{FF2B5EF4-FFF2-40B4-BE49-F238E27FC236}">
                <a16:creationId xmlns:a16="http://schemas.microsoft.com/office/drawing/2014/main" id="{54CD25D4-1788-608D-A917-172DD9779C13}"/>
              </a:ext>
            </a:extLst>
          </p:cNvPr>
          <p:cNvPicPr>
            <a:picLocks noChangeAspect="1"/>
          </p:cNvPicPr>
          <p:nvPr/>
        </p:nvPicPr>
        <p:blipFill>
          <a:blip r:embed="rId8"/>
          <a:stretch>
            <a:fillRect/>
          </a:stretch>
        </p:blipFill>
        <p:spPr>
          <a:xfrm>
            <a:off x="639484" y="2902824"/>
            <a:ext cx="4525006" cy="838317"/>
          </a:xfrm>
          <a:prstGeom prst="rect">
            <a:avLst/>
          </a:prstGeom>
        </p:spPr>
      </p:pic>
      <p:sp>
        <p:nvSpPr>
          <p:cNvPr id="20" name="TextBox 19">
            <a:extLst>
              <a:ext uri="{FF2B5EF4-FFF2-40B4-BE49-F238E27FC236}">
                <a16:creationId xmlns:a16="http://schemas.microsoft.com/office/drawing/2014/main" id="{C19AB20F-65AB-0586-1BA7-467BC0FDCFD3}"/>
              </a:ext>
            </a:extLst>
          </p:cNvPr>
          <p:cNvSpPr txBox="1"/>
          <p:nvPr/>
        </p:nvSpPr>
        <p:spPr>
          <a:xfrm>
            <a:off x="159489" y="5879805"/>
            <a:ext cx="2626242" cy="923330"/>
          </a:xfrm>
          <a:prstGeom prst="rect">
            <a:avLst/>
          </a:prstGeom>
          <a:noFill/>
        </p:spPr>
        <p:txBody>
          <a:bodyPr wrap="square" rtlCol="0">
            <a:spAutoFit/>
          </a:bodyPr>
          <a:lstStyle/>
          <a:p>
            <a:r>
              <a:rPr lang="en-US" dirty="0">
                <a:solidFill>
                  <a:srgbClr val="FF0000"/>
                </a:solidFill>
              </a:rPr>
              <a:t>Stronger regularization yields higher bias &amp; lower variance</a:t>
            </a:r>
          </a:p>
        </p:txBody>
      </p:sp>
    </p:spTree>
    <p:extLst>
      <p:ext uri="{BB962C8B-B14F-4D97-AF65-F5344CB8AC3E}">
        <p14:creationId xmlns:p14="http://schemas.microsoft.com/office/powerpoint/2010/main" val="712764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9962FD-0EBE-78AD-5C5C-2CF1635D5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601" y="991927"/>
            <a:ext cx="4210493" cy="31578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0640D9-DCBA-0A6A-F503-7C6BB4C77460}"/>
              </a:ext>
            </a:extLst>
          </p:cNvPr>
          <p:cNvSpPr>
            <a:spLocks noGrp="1"/>
          </p:cNvSpPr>
          <p:nvPr>
            <p:ph type="title"/>
          </p:nvPr>
        </p:nvSpPr>
        <p:spPr/>
        <p:txBody>
          <a:bodyPr>
            <a:normAutofit fontScale="90000"/>
          </a:bodyPr>
          <a:lstStyle/>
          <a:p>
            <a:r>
              <a:rPr lang="en-US" dirty="0"/>
              <a:t>Kernel Regression</a:t>
            </a:r>
          </a:p>
        </p:txBody>
      </p:sp>
      <p:sp>
        <p:nvSpPr>
          <p:cNvPr id="3" name="Text Placeholder 2">
            <a:extLst>
              <a:ext uri="{FF2B5EF4-FFF2-40B4-BE49-F238E27FC236}">
                <a16:creationId xmlns:a16="http://schemas.microsoft.com/office/drawing/2014/main" id="{4099B81A-6EF5-A01B-3B37-137C87724A00}"/>
              </a:ext>
            </a:extLst>
          </p:cNvPr>
          <p:cNvSpPr>
            <a:spLocks noGrp="1"/>
          </p:cNvSpPr>
          <p:nvPr>
            <p:ph type="body" idx="1"/>
          </p:nvPr>
        </p:nvSpPr>
        <p:spPr/>
        <p:txBody>
          <a:bodyPr>
            <a:normAutofit fontScale="92500" lnSpcReduction="20000"/>
          </a:bodyPr>
          <a:lstStyle/>
          <a:p>
            <a:r>
              <a:rPr lang="en-US" dirty="0"/>
              <a:t> Purely data driven: interpolate smoothly between the observations</a:t>
            </a:r>
          </a:p>
          <a:p>
            <a:r>
              <a:rPr lang="en-US" dirty="0"/>
              <a:t> Not assuming any kind of linear relationships</a:t>
            </a:r>
          </a:p>
        </p:txBody>
      </p:sp>
      <p:sp>
        <p:nvSpPr>
          <p:cNvPr id="4" name="Text Placeholder 3">
            <a:extLst>
              <a:ext uri="{FF2B5EF4-FFF2-40B4-BE49-F238E27FC236}">
                <a16:creationId xmlns:a16="http://schemas.microsoft.com/office/drawing/2014/main" id="{020AE95D-035C-8E71-B1DA-0B6C30195210}"/>
              </a:ext>
            </a:extLst>
          </p:cNvPr>
          <p:cNvSpPr>
            <a:spLocks noGrp="1"/>
          </p:cNvSpPr>
          <p:nvPr>
            <p:ph type="body" sz="quarter" idx="13"/>
          </p:nvPr>
        </p:nvSpPr>
        <p:spPr/>
        <p:txBody>
          <a:bodyPr/>
          <a:lstStyle/>
          <a:p>
            <a:r>
              <a:rPr lang="en-US" dirty="0"/>
              <a:t>7.13</a:t>
            </a:r>
          </a:p>
        </p:txBody>
      </p:sp>
      <p:pic>
        <p:nvPicPr>
          <p:cNvPr id="6" name="Picture 5">
            <a:extLst>
              <a:ext uri="{FF2B5EF4-FFF2-40B4-BE49-F238E27FC236}">
                <a16:creationId xmlns:a16="http://schemas.microsoft.com/office/drawing/2014/main" id="{BD387743-BE01-3659-9FB7-EBC58FA3002B}"/>
              </a:ext>
            </a:extLst>
          </p:cNvPr>
          <p:cNvPicPr>
            <a:picLocks noChangeAspect="1"/>
          </p:cNvPicPr>
          <p:nvPr/>
        </p:nvPicPr>
        <p:blipFill>
          <a:blip r:embed="rId3"/>
          <a:stretch>
            <a:fillRect/>
          </a:stretch>
        </p:blipFill>
        <p:spPr>
          <a:xfrm>
            <a:off x="4391247" y="4079958"/>
            <a:ext cx="7746597" cy="2745260"/>
          </a:xfrm>
          <a:prstGeom prst="rect">
            <a:avLst/>
          </a:prstGeom>
        </p:spPr>
      </p:pic>
      <p:sp>
        <p:nvSpPr>
          <p:cNvPr id="8" name="TextBox 7">
            <a:extLst>
              <a:ext uri="{FF2B5EF4-FFF2-40B4-BE49-F238E27FC236}">
                <a16:creationId xmlns:a16="http://schemas.microsoft.com/office/drawing/2014/main" id="{714C9FB3-B0B6-AF32-C6E9-8B9FE808B06B}"/>
              </a:ext>
            </a:extLst>
          </p:cNvPr>
          <p:cNvSpPr txBox="1"/>
          <p:nvPr/>
        </p:nvSpPr>
        <p:spPr>
          <a:xfrm>
            <a:off x="338227" y="5067540"/>
            <a:ext cx="3996661" cy="646331"/>
          </a:xfrm>
          <a:prstGeom prst="rect">
            <a:avLst/>
          </a:prstGeom>
          <a:noFill/>
        </p:spPr>
        <p:txBody>
          <a:bodyPr wrap="square">
            <a:spAutoFit/>
          </a:bodyPr>
          <a:lstStyle/>
          <a:p>
            <a:r>
              <a:rPr lang="en-US" dirty="0">
                <a:hlinkClick r:id="rId4"/>
              </a:rPr>
              <a:t>https://fda.readthedocs.io/en/latest/auto_examples/plot_kernel_regression.htm</a:t>
            </a:r>
            <a:r>
              <a:rPr lang="en-US" dirty="0"/>
              <a:t> </a:t>
            </a:r>
          </a:p>
        </p:txBody>
      </p:sp>
      <p:sp>
        <p:nvSpPr>
          <p:cNvPr id="9" name="TextBox 8">
            <a:extLst>
              <a:ext uri="{FF2B5EF4-FFF2-40B4-BE49-F238E27FC236}">
                <a16:creationId xmlns:a16="http://schemas.microsoft.com/office/drawing/2014/main" id="{58C62E6B-7DAE-7033-EE42-F0E7D93460D2}"/>
              </a:ext>
            </a:extLst>
          </p:cNvPr>
          <p:cNvSpPr txBox="1"/>
          <p:nvPr/>
        </p:nvSpPr>
        <p:spPr>
          <a:xfrm flipH="1">
            <a:off x="253161" y="4617113"/>
            <a:ext cx="4138085" cy="400110"/>
          </a:xfrm>
          <a:prstGeom prst="rect">
            <a:avLst/>
          </a:prstGeom>
          <a:noFill/>
        </p:spPr>
        <p:txBody>
          <a:bodyPr wrap="square" rtlCol="0">
            <a:spAutoFit/>
          </a:bodyPr>
          <a:lstStyle/>
          <a:p>
            <a:r>
              <a:rPr lang="en-US" sz="2000" b="1" dirty="0">
                <a:solidFill>
                  <a:srgbClr val="0070C0"/>
                </a:solidFill>
              </a:rPr>
              <a:t>Kernel Regression </a:t>
            </a:r>
            <a:r>
              <a:rPr lang="en-US" sz="2000" dirty="0"/>
              <a:t>(hands-on)</a:t>
            </a:r>
          </a:p>
        </p:txBody>
      </p:sp>
      <p:sp>
        <p:nvSpPr>
          <p:cNvPr id="11" name="TextBox 10">
            <a:extLst>
              <a:ext uri="{FF2B5EF4-FFF2-40B4-BE49-F238E27FC236}">
                <a16:creationId xmlns:a16="http://schemas.microsoft.com/office/drawing/2014/main" id="{B30E9238-8AFA-07F3-D771-5EEDF1772ACF}"/>
              </a:ext>
            </a:extLst>
          </p:cNvPr>
          <p:cNvSpPr txBox="1"/>
          <p:nvPr/>
        </p:nvSpPr>
        <p:spPr>
          <a:xfrm>
            <a:off x="275056" y="1289647"/>
            <a:ext cx="8149348" cy="954107"/>
          </a:xfrm>
          <a:prstGeom prst="rect">
            <a:avLst/>
          </a:prstGeom>
          <a:noFill/>
          <a:ln>
            <a:noFill/>
          </a:ln>
        </p:spPr>
        <p:txBody>
          <a:bodyPr wrap="square">
            <a:spAutoFit/>
          </a:bodyPr>
          <a:lstStyle/>
          <a:p>
            <a:r>
              <a:rPr lang="en-US" sz="2000" b="1" dirty="0">
                <a:solidFill>
                  <a:srgbClr val="0070C0"/>
                </a:solidFill>
              </a:rPr>
              <a:t>Gaussian Process Regression</a:t>
            </a:r>
          </a:p>
          <a:p>
            <a:r>
              <a:rPr lang="en-US" dirty="0">
                <a:hlinkClick r:id="rId5"/>
              </a:rPr>
              <a:t>https://scikit-learn.org/stable/modules/gaussian_process.html#</a:t>
            </a:r>
            <a:endParaRPr lang="en-US" dirty="0"/>
          </a:p>
          <a:p>
            <a:r>
              <a:rPr lang="en-US" dirty="0">
                <a:hlinkClick r:id="rId6"/>
              </a:rPr>
              <a:t>https://github.com/jwangjie/Gaussian-Processes-Regression-Tutorial</a:t>
            </a:r>
            <a:r>
              <a:rPr lang="en-US" dirty="0"/>
              <a:t> </a:t>
            </a:r>
          </a:p>
        </p:txBody>
      </p:sp>
    </p:spTree>
    <p:extLst>
      <p:ext uri="{BB962C8B-B14F-4D97-AF65-F5344CB8AC3E}">
        <p14:creationId xmlns:p14="http://schemas.microsoft.com/office/powerpoint/2010/main" val="33764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884A-9762-4E70-B7B0-28DB153106EE}"/>
              </a:ext>
            </a:extLst>
          </p:cNvPr>
          <p:cNvSpPr>
            <a:spLocks noGrp="1"/>
          </p:cNvSpPr>
          <p:nvPr>
            <p:ph type="title"/>
          </p:nvPr>
        </p:nvSpPr>
        <p:spPr/>
        <p:txBody>
          <a:bodyPr>
            <a:normAutofit fontScale="90000"/>
          </a:bodyPr>
          <a:lstStyle/>
          <a:p>
            <a:r>
              <a:rPr lang="en-US" dirty="0"/>
              <a:t>Quartiles and Box Plots</a:t>
            </a:r>
          </a:p>
        </p:txBody>
      </p:sp>
      <p:sp>
        <p:nvSpPr>
          <p:cNvPr id="3" name="Text Placeholder 2">
            <a:extLst>
              <a:ext uri="{FF2B5EF4-FFF2-40B4-BE49-F238E27FC236}">
                <a16:creationId xmlns:a16="http://schemas.microsoft.com/office/drawing/2014/main" id="{243F76F2-354C-4E27-B78E-55E197220644}"/>
              </a:ext>
            </a:extLst>
          </p:cNvPr>
          <p:cNvSpPr>
            <a:spLocks noGrp="1"/>
          </p:cNvSpPr>
          <p:nvPr>
            <p:ph type="body" idx="1"/>
          </p:nvPr>
        </p:nvSpPr>
        <p:spPr>
          <a:xfrm>
            <a:off x="43539" y="410706"/>
            <a:ext cx="12104922" cy="1302805"/>
          </a:xfrm>
        </p:spPr>
        <p:txBody>
          <a:bodyPr>
            <a:normAutofit fontScale="77500" lnSpcReduction="20000"/>
          </a:bodyPr>
          <a:lstStyle/>
          <a:p>
            <a:pPr marL="342900" indent="-342900">
              <a:buFont typeface="Arial" panose="020B0604020202020204" pitchFamily="34" charset="0"/>
              <a:buChar char="•"/>
            </a:pPr>
            <a:r>
              <a:rPr lang="en-US" dirty="0"/>
              <a:t>Box plot shows the min, 1</a:t>
            </a:r>
            <a:r>
              <a:rPr lang="en-US" baseline="30000" dirty="0"/>
              <a:t>st</a:t>
            </a:r>
            <a:r>
              <a:rPr lang="en-US" dirty="0"/>
              <a:t> 2</a:t>
            </a:r>
            <a:r>
              <a:rPr lang="en-US" baseline="30000" dirty="0"/>
              <a:t>nd</a:t>
            </a:r>
            <a:r>
              <a:rPr lang="en-US" dirty="0"/>
              <a:t> 3</a:t>
            </a:r>
            <a:r>
              <a:rPr lang="en-US" baseline="30000" dirty="0"/>
              <a:t>rd</a:t>
            </a:r>
            <a:r>
              <a:rPr lang="en-US" dirty="0"/>
              <a:t> quartiles, and max values.</a:t>
            </a:r>
          </a:p>
          <a:p>
            <a:pPr marL="342900" indent="-342900">
              <a:buFont typeface="Arial" panose="020B0604020202020204" pitchFamily="34" charset="0"/>
              <a:buChar char="•"/>
            </a:pPr>
            <a:r>
              <a:rPr lang="en-US" dirty="0"/>
              <a:t>1</a:t>
            </a:r>
            <a:r>
              <a:rPr lang="en-US" baseline="30000" dirty="0"/>
              <a:t>st</a:t>
            </a:r>
            <a:r>
              <a:rPr lang="en-US" dirty="0"/>
              <a:t> quartile = 25 percentile, 2</a:t>
            </a:r>
            <a:r>
              <a:rPr lang="en-US" baseline="30000" dirty="0"/>
              <a:t>nd</a:t>
            </a:r>
            <a:r>
              <a:rPr lang="en-US" dirty="0"/>
              <a:t> quartile = 50 percentile = median, 3</a:t>
            </a:r>
            <a:r>
              <a:rPr lang="en-US" baseline="30000" dirty="0"/>
              <a:t>rd</a:t>
            </a:r>
            <a:r>
              <a:rPr lang="en-US" dirty="0"/>
              <a:t> quartile = 75 percentile</a:t>
            </a:r>
          </a:p>
          <a:p>
            <a:pPr marL="342900" indent="-342900">
              <a:buFont typeface="Arial" panose="020B0604020202020204" pitchFamily="34" charset="0"/>
              <a:buChar char="•"/>
            </a:pPr>
            <a:r>
              <a:rPr lang="en-US" dirty="0"/>
              <a:t>Box plot shows the skewness in data</a:t>
            </a:r>
          </a:p>
          <a:p>
            <a:pPr marL="342900" indent="-342900">
              <a:buFont typeface="Arial" panose="020B0604020202020204" pitchFamily="34" charset="0"/>
              <a:buChar char="•"/>
            </a:pPr>
            <a:r>
              <a:rPr lang="en-US" dirty="0"/>
              <a:t>Also plot the mean in the box-plot. This gives a better view of the skew</a:t>
            </a:r>
          </a:p>
        </p:txBody>
      </p:sp>
      <p:sp>
        <p:nvSpPr>
          <p:cNvPr id="4" name="Text Placeholder 3">
            <a:extLst>
              <a:ext uri="{FF2B5EF4-FFF2-40B4-BE49-F238E27FC236}">
                <a16:creationId xmlns:a16="http://schemas.microsoft.com/office/drawing/2014/main" id="{2908DCBF-24ED-42D0-BAA4-8073E7CCC62E}"/>
              </a:ext>
            </a:extLst>
          </p:cNvPr>
          <p:cNvSpPr>
            <a:spLocks noGrp="1"/>
          </p:cNvSpPr>
          <p:nvPr>
            <p:ph type="body" sz="quarter" idx="13"/>
          </p:nvPr>
        </p:nvSpPr>
        <p:spPr/>
        <p:txBody>
          <a:bodyPr/>
          <a:lstStyle/>
          <a:p>
            <a:r>
              <a:rPr lang="en-US" dirty="0"/>
              <a:t>1.5</a:t>
            </a:r>
          </a:p>
        </p:txBody>
      </p:sp>
      <p:pic>
        <p:nvPicPr>
          <p:cNvPr id="6" name="Picture 5">
            <a:extLst>
              <a:ext uri="{FF2B5EF4-FFF2-40B4-BE49-F238E27FC236}">
                <a16:creationId xmlns:a16="http://schemas.microsoft.com/office/drawing/2014/main" id="{DCFF4B8B-A6BC-427D-BC13-103CABBC6751}"/>
              </a:ext>
            </a:extLst>
          </p:cNvPr>
          <p:cNvPicPr>
            <a:picLocks noChangeAspect="1"/>
          </p:cNvPicPr>
          <p:nvPr/>
        </p:nvPicPr>
        <p:blipFill>
          <a:blip r:embed="rId2"/>
          <a:stretch>
            <a:fillRect/>
          </a:stretch>
        </p:blipFill>
        <p:spPr>
          <a:xfrm>
            <a:off x="266996" y="2017636"/>
            <a:ext cx="9402487" cy="1095528"/>
          </a:xfrm>
          <a:prstGeom prst="rect">
            <a:avLst/>
          </a:prstGeom>
        </p:spPr>
      </p:pic>
      <p:pic>
        <p:nvPicPr>
          <p:cNvPr id="10" name="Picture 9">
            <a:extLst>
              <a:ext uri="{FF2B5EF4-FFF2-40B4-BE49-F238E27FC236}">
                <a16:creationId xmlns:a16="http://schemas.microsoft.com/office/drawing/2014/main" id="{CADEFFE5-5C26-4523-9B87-BFCBA2783F69}"/>
              </a:ext>
            </a:extLst>
          </p:cNvPr>
          <p:cNvPicPr>
            <a:picLocks noChangeAspect="1"/>
          </p:cNvPicPr>
          <p:nvPr/>
        </p:nvPicPr>
        <p:blipFill>
          <a:blip r:embed="rId3"/>
          <a:stretch>
            <a:fillRect/>
          </a:stretch>
        </p:blipFill>
        <p:spPr>
          <a:xfrm>
            <a:off x="266996" y="3891541"/>
            <a:ext cx="6116333" cy="2827362"/>
          </a:xfrm>
          <a:prstGeom prst="rect">
            <a:avLst/>
          </a:prstGeom>
        </p:spPr>
      </p:pic>
      <p:sp>
        <p:nvSpPr>
          <p:cNvPr id="11" name="TextBox 10">
            <a:extLst>
              <a:ext uri="{FF2B5EF4-FFF2-40B4-BE49-F238E27FC236}">
                <a16:creationId xmlns:a16="http://schemas.microsoft.com/office/drawing/2014/main" id="{09DCFCF8-D499-4058-9476-1062C006027C}"/>
              </a:ext>
            </a:extLst>
          </p:cNvPr>
          <p:cNvSpPr txBox="1"/>
          <p:nvPr/>
        </p:nvSpPr>
        <p:spPr>
          <a:xfrm>
            <a:off x="266996" y="3261360"/>
            <a:ext cx="1473200" cy="461665"/>
          </a:xfrm>
          <a:prstGeom prst="rect">
            <a:avLst/>
          </a:prstGeom>
          <a:noFill/>
        </p:spPr>
        <p:txBody>
          <a:bodyPr wrap="square" rtlCol="0">
            <a:spAutoFit/>
          </a:bodyPr>
          <a:lstStyle/>
          <a:p>
            <a:r>
              <a:rPr lang="en-US" sz="2400" dirty="0">
                <a:solidFill>
                  <a:srgbClr val="0070C0"/>
                </a:solidFill>
              </a:rPr>
              <a:t>Box Plot</a:t>
            </a:r>
          </a:p>
        </p:txBody>
      </p:sp>
      <p:sp>
        <p:nvSpPr>
          <p:cNvPr id="13" name="TextBox 12">
            <a:extLst>
              <a:ext uri="{FF2B5EF4-FFF2-40B4-BE49-F238E27FC236}">
                <a16:creationId xmlns:a16="http://schemas.microsoft.com/office/drawing/2014/main" id="{DC8CF10C-C07A-4BF6-912F-5AAC1418962D}"/>
              </a:ext>
            </a:extLst>
          </p:cNvPr>
          <p:cNvSpPr txBox="1"/>
          <p:nvPr/>
        </p:nvSpPr>
        <p:spPr>
          <a:xfrm>
            <a:off x="7109517" y="3113164"/>
            <a:ext cx="5038944" cy="2031325"/>
          </a:xfrm>
          <a:prstGeom prst="rect">
            <a:avLst/>
          </a:prstGeom>
          <a:noFill/>
        </p:spPr>
        <p:txBody>
          <a:bodyPr wrap="square">
            <a:spAutoFit/>
          </a:bodyPr>
          <a:lstStyle/>
          <a:p>
            <a:pPr marL="285750" indent="-285750">
              <a:buFont typeface="Arial" panose="020B0604020202020204" pitchFamily="34" charset="0"/>
              <a:buChar char="•"/>
            </a:pPr>
            <a:r>
              <a:rPr lang="en-US" dirty="0"/>
              <a:t>The length of the line segment on the box plot, equal to the largest minus the smallest data value, is called the </a:t>
            </a:r>
            <a:r>
              <a:rPr lang="en-US" b="1" dirty="0">
                <a:solidFill>
                  <a:srgbClr val="0070C0"/>
                </a:solidFill>
              </a:rPr>
              <a:t>range</a:t>
            </a:r>
            <a:r>
              <a:rPr lang="en-US" dirty="0"/>
              <a:t> of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length of the box itself, equal to the third quartile minus the first quartile, is called the </a:t>
            </a:r>
            <a:r>
              <a:rPr lang="en-US" b="1" dirty="0">
                <a:solidFill>
                  <a:srgbClr val="0070C0"/>
                </a:solidFill>
              </a:rPr>
              <a:t>interquartile range</a:t>
            </a:r>
            <a:r>
              <a:rPr lang="en-US" dirty="0"/>
              <a:t>.</a:t>
            </a:r>
          </a:p>
        </p:txBody>
      </p:sp>
    </p:spTree>
    <p:extLst>
      <p:ext uri="{BB962C8B-B14F-4D97-AF65-F5344CB8AC3E}">
        <p14:creationId xmlns:p14="http://schemas.microsoft.com/office/powerpoint/2010/main" val="132877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6F679-E125-4023-A33F-A09980386C48}"/>
              </a:ext>
            </a:extLst>
          </p:cNvPr>
          <p:cNvPicPr>
            <a:picLocks noChangeAspect="1"/>
          </p:cNvPicPr>
          <p:nvPr/>
        </p:nvPicPr>
        <p:blipFill>
          <a:blip r:embed="rId3"/>
          <a:stretch>
            <a:fillRect/>
          </a:stretch>
        </p:blipFill>
        <p:spPr>
          <a:xfrm>
            <a:off x="4671841" y="1554480"/>
            <a:ext cx="4014959" cy="2568614"/>
          </a:xfrm>
          <a:prstGeom prst="rect">
            <a:avLst/>
          </a:prstGeom>
        </p:spPr>
      </p:pic>
      <p:pic>
        <p:nvPicPr>
          <p:cNvPr id="10" name="Picture 9">
            <a:extLst>
              <a:ext uri="{FF2B5EF4-FFF2-40B4-BE49-F238E27FC236}">
                <a16:creationId xmlns:a16="http://schemas.microsoft.com/office/drawing/2014/main" id="{C46EC446-B1F1-4633-8B89-CA48507B75B2}"/>
              </a:ext>
            </a:extLst>
          </p:cNvPr>
          <p:cNvPicPr>
            <a:picLocks noChangeAspect="1"/>
          </p:cNvPicPr>
          <p:nvPr/>
        </p:nvPicPr>
        <p:blipFill>
          <a:blip r:embed="rId4"/>
          <a:stretch>
            <a:fillRect/>
          </a:stretch>
        </p:blipFill>
        <p:spPr>
          <a:xfrm>
            <a:off x="405954" y="4328160"/>
            <a:ext cx="4307666" cy="2447607"/>
          </a:xfrm>
          <a:prstGeom prst="rect">
            <a:avLst/>
          </a:prstGeom>
        </p:spPr>
      </p:pic>
      <p:sp>
        <p:nvSpPr>
          <p:cNvPr id="2" name="Title 1">
            <a:extLst>
              <a:ext uri="{FF2B5EF4-FFF2-40B4-BE49-F238E27FC236}">
                <a16:creationId xmlns:a16="http://schemas.microsoft.com/office/drawing/2014/main" id="{DE697C85-8EF6-41D1-A363-205EF20B4B0A}"/>
              </a:ext>
            </a:extLst>
          </p:cNvPr>
          <p:cNvSpPr>
            <a:spLocks noGrp="1"/>
          </p:cNvSpPr>
          <p:nvPr>
            <p:ph type="title"/>
          </p:nvPr>
        </p:nvSpPr>
        <p:spPr/>
        <p:txBody>
          <a:bodyPr>
            <a:normAutofit fontScale="90000"/>
          </a:bodyPr>
          <a:lstStyle/>
          <a:p>
            <a:r>
              <a:rPr lang="en-US" dirty="0"/>
              <a:t>Normal Data Sets Histograms / Distributions &amp; Outliers</a:t>
            </a:r>
          </a:p>
        </p:txBody>
      </p:sp>
      <p:sp>
        <p:nvSpPr>
          <p:cNvPr id="3" name="Text Placeholder 2">
            <a:extLst>
              <a:ext uri="{FF2B5EF4-FFF2-40B4-BE49-F238E27FC236}">
                <a16:creationId xmlns:a16="http://schemas.microsoft.com/office/drawing/2014/main" id="{9B95BDA0-F4BF-40D8-A482-148D3508C2AE}"/>
              </a:ext>
            </a:extLst>
          </p:cNvPr>
          <p:cNvSpPr>
            <a:spLocks noGrp="1"/>
          </p:cNvSpPr>
          <p:nvPr>
            <p:ph type="body" idx="1"/>
          </p:nvPr>
        </p:nvSpPr>
        <p:spPr>
          <a:xfrm>
            <a:off x="43539" y="410706"/>
            <a:ext cx="12104922" cy="1174253"/>
          </a:xfrm>
        </p:spPr>
        <p:txBody>
          <a:bodyPr>
            <a:normAutofit fontScale="92500" lnSpcReduction="10000"/>
          </a:bodyPr>
          <a:lstStyle/>
          <a:p>
            <a:r>
              <a:rPr lang="en-US" dirty="0"/>
              <a:t>Many of the large data sets observed in practice have histograms that are similar in shape. These histograms often reach their peaks at the sample median and then decrease on both sides of this point in a bell-shaped symmetric fashion. Such data sets are said to be </a:t>
            </a:r>
            <a:r>
              <a:rPr lang="en-US" b="1" dirty="0">
                <a:solidFill>
                  <a:srgbClr val="0070C0"/>
                </a:solidFill>
              </a:rPr>
              <a:t>Normal</a:t>
            </a:r>
            <a:r>
              <a:rPr lang="en-US" dirty="0"/>
              <a:t> and their histograms are called </a:t>
            </a:r>
            <a:r>
              <a:rPr lang="en-US" b="1" dirty="0">
                <a:solidFill>
                  <a:srgbClr val="0070C0"/>
                </a:solidFill>
              </a:rPr>
              <a:t>Normal histograms</a:t>
            </a:r>
          </a:p>
        </p:txBody>
      </p:sp>
      <p:sp>
        <p:nvSpPr>
          <p:cNvPr id="4" name="Text Placeholder 3">
            <a:extLst>
              <a:ext uri="{FF2B5EF4-FFF2-40B4-BE49-F238E27FC236}">
                <a16:creationId xmlns:a16="http://schemas.microsoft.com/office/drawing/2014/main" id="{2A9BA13C-6E29-4965-B4CF-CFFB25613550}"/>
              </a:ext>
            </a:extLst>
          </p:cNvPr>
          <p:cNvSpPr>
            <a:spLocks noGrp="1"/>
          </p:cNvSpPr>
          <p:nvPr>
            <p:ph type="body" sz="quarter" idx="13"/>
          </p:nvPr>
        </p:nvSpPr>
        <p:spPr/>
        <p:txBody>
          <a:bodyPr/>
          <a:lstStyle/>
          <a:p>
            <a:r>
              <a:rPr lang="en-US" dirty="0"/>
              <a:t>1.6</a:t>
            </a:r>
          </a:p>
        </p:txBody>
      </p:sp>
      <p:pic>
        <p:nvPicPr>
          <p:cNvPr id="6" name="Picture 5">
            <a:extLst>
              <a:ext uri="{FF2B5EF4-FFF2-40B4-BE49-F238E27FC236}">
                <a16:creationId xmlns:a16="http://schemas.microsoft.com/office/drawing/2014/main" id="{1333E353-EB83-4606-B056-9F01C9065864}"/>
              </a:ext>
            </a:extLst>
          </p:cNvPr>
          <p:cNvPicPr>
            <a:picLocks noChangeAspect="1"/>
          </p:cNvPicPr>
          <p:nvPr/>
        </p:nvPicPr>
        <p:blipFill>
          <a:blip r:embed="rId5"/>
          <a:stretch>
            <a:fillRect/>
          </a:stretch>
        </p:blipFill>
        <p:spPr>
          <a:xfrm>
            <a:off x="405954" y="1609123"/>
            <a:ext cx="3937056" cy="2513388"/>
          </a:xfrm>
          <a:prstGeom prst="rect">
            <a:avLst/>
          </a:prstGeom>
        </p:spPr>
      </p:pic>
      <p:pic>
        <p:nvPicPr>
          <p:cNvPr id="14" name="Picture 13">
            <a:extLst>
              <a:ext uri="{FF2B5EF4-FFF2-40B4-BE49-F238E27FC236}">
                <a16:creationId xmlns:a16="http://schemas.microsoft.com/office/drawing/2014/main" id="{49709F95-E0A5-4D4B-AFCC-19A8FB53FAF5}"/>
              </a:ext>
            </a:extLst>
          </p:cNvPr>
          <p:cNvPicPr>
            <a:picLocks noChangeAspect="1"/>
          </p:cNvPicPr>
          <p:nvPr/>
        </p:nvPicPr>
        <p:blipFill>
          <a:blip r:embed="rId6"/>
          <a:stretch>
            <a:fillRect/>
          </a:stretch>
        </p:blipFill>
        <p:spPr>
          <a:xfrm>
            <a:off x="8325103" y="1597162"/>
            <a:ext cx="3741040" cy="2525349"/>
          </a:xfrm>
          <a:prstGeom prst="rect">
            <a:avLst/>
          </a:prstGeom>
        </p:spPr>
      </p:pic>
      <p:cxnSp>
        <p:nvCxnSpPr>
          <p:cNvPr id="17" name="Straight Connector 16">
            <a:extLst>
              <a:ext uri="{FF2B5EF4-FFF2-40B4-BE49-F238E27FC236}">
                <a16:creationId xmlns:a16="http://schemas.microsoft.com/office/drawing/2014/main" id="{BD90F149-AAA3-4026-A9A7-0B42DD04383B}"/>
              </a:ext>
            </a:extLst>
          </p:cNvPr>
          <p:cNvCxnSpPr>
            <a:cxnSpLocks/>
          </p:cNvCxnSpPr>
          <p:nvPr/>
        </p:nvCxnSpPr>
        <p:spPr>
          <a:xfrm>
            <a:off x="2661387" y="4328160"/>
            <a:ext cx="0" cy="216312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7A738E60-5F5C-4FA9-AFBE-28ED09408E63}"/>
              </a:ext>
            </a:extLst>
          </p:cNvPr>
          <p:cNvSpPr txBox="1"/>
          <p:nvPr/>
        </p:nvSpPr>
        <p:spPr>
          <a:xfrm>
            <a:off x="1950720" y="4195601"/>
            <a:ext cx="894077" cy="369332"/>
          </a:xfrm>
          <a:prstGeom prst="rect">
            <a:avLst/>
          </a:prstGeom>
          <a:noFill/>
        </p:spPr>
        <p:txBody>
          <a:bodyPr wrap="square" rtlCol="0">
            <a:spAutoFit/>
          </a:bodyPr>
          <a:lstStyle/>
          <a:p>
            <a:r>
              <a:rPr lang="en-US" dirty="0"/>
              <a:t>mean</a:t>
            </a:r>
          </a:p>
        </p:txBody>
      </p:sp>
      <p:cxnSp>
        <p:nvCxnSpPr>
          <p:cNvPr id="21" name="Straight Connector 20">
            <a:extLst>
              <a:ext uri="{FF2B5EF4-FFF2-40B4-BE49-F238E27FC236}">
                <a16:creationId xmlns:a16="http://schemas.microsoft.com/office/drawing/2014/main" id="{13A3CB1D-10DE-48BE-92C7-AE4C03F0022A}"/>
              </a:ext>
            </a:extLst>
          </p:cNvPr>
          <p:cNvCxnSpPr>
            <a:cxnSpLocks/>
          </p:cNvCxnSpPr>
          <p:nvPr/>
        </p:nvCxnSpPr>
        <p:spPr>
          <a:xfrm>
            <a:off x="2945867" y="4338320"/>
            <a:ext cx="0" cy="2163127"/>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8590E4D9-264B-4DE0-9BD7-2D8BA09936C3}"/>
              </a:ext>
            </a:extLst>
          </p:cNvPr>
          <p:cNvSpPr txBox="1"/>
          <p:nvPr/>
        </p:nvSpPr>
        <p:spPr>
          <a:xfrm>
            <a:off x="2936238" y="4205761"/>
            <a:ext cx="894077" cy="369332"/>
          </a:xfrm>
          <a:prstGeom prst="rect">
            <a:avLst/>
          </a:prstGeom>
          <a:noFill/>
        </p:spPr>
        <p:txBody>
          <a:bodyPr wrap="square" rtlCol="0">
            <a:spAutoFit/>
          </a:bodyPr>
          <a:lstStyle/>
          <a:p>
            <a:r>
              <a:rPr lang="en-US" dirty="0"/>
              <a:t>median</a:t>
            </a:r>
          </a:p>
        </p:txBody>
      </p:sp>
      <p:sp>
        <p:nvSpPr>
          <p:cNvPr id="23" name="TextBox 22">
            <a:extLst>
              <a:ext uri="{FF2B5EF4-FFF2-40B4-BE49-F238E27FC236}">
                <a16:creationId xmlns:a16="http://schemas.microsoft.com/office/drawing/2014/main" id="{206136A7-1D83-4D15-8521-07F33A3B0534}"/>
              </a:ext>
            </a:extLst>
          </p:cNvPr>
          <p:cNvSpPr txBox="1"/>
          <p:nvPr/>
        </p:nvSpPr>
        <p:spPr>
          <a:xfrm>
            <a:off x="1159380" y="1538003"/>
            <a:ext cx="2041020" cy="646331"/>
          </a:xfrm>
          <a:prstGeom prst="rect">
            <a:avLst/>
          </a:prstGeom>
          <a:noFill/>
        </p:spPr>
        <p:txBody>
          <a:bodyPr wrap="square" rtlCol="0">
            <a:spAutoFit/>
          </a:bodyPr>
          <a:lstStyle/>
          <a:p>
            <a:r>
              <a:rPr lang="en-US" dirty="0">
                <a:solidFill>
                  <a:srgbClr val="FF0000"/>
                </a:solidFill>
              </a:rPr>
              <a:t>Normal / Gaussian Distribution</a:t>
            </a:r>
          </a:p>
        </p:txBody>
      </p:sp>
      <p:pic>
        <p:nvPicPr>
          <p:cNvPr id="2050" name="Picture 2" descr="Distribution and z-scores - JungMinded">
            <a:extLst>
              <a:ext uri="{FF2B5EF4-FFF2-40B4-BE49-F238E27FC236}">
                <a16:creationId xmlns:a16="http://schemas.microsoft.com/office/drawing/2014/main" id="{50BA541C-D586-4126-9CE2-C978BF1765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2896" y="4122511"/>
            <a:ext cx="5714944" cy="267105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8D43ED8-0B22-4B5A-8DAB-14BD9C5926BC}"/>
              </a:ext>
            </a:extLst>
          </p:cNvPr>
          <p:cNvSpPr txBox="1"/>
          <p:nvPr/>
        </p:nvSpPr>
        <p:spPr>
          <a:xfrm>
            <a:off x="9773920" y="4184931"/>
            <a:ext cx="2292223" cy="1754326"/>
          </a:xfrm>
          <a:prstGeom prst="rect">
            <a:avLst/>
          </a:prstGeom>
          <a:noFill/>
        </p:spPr>
        <p:txBody>
          <a:bodyPr wrap="square" rtlCol="0">
            <a:spAutoFit/>
          </a:bodyPr>
          <a:lstStyle/>
          <a:p>
            <a:r>
              <a:rPr lang="en-US" dirty="0"/>
              <a:t>Z – score = how many </a:t>
            </a:r>
            <a:r>
              <a:rPr lang="en-US" dirty="0" err="1"/>
              <a:t>StDev</a:t>
            </a:r>
            <a:r>
              <a:rPr lang="en-US" dirty="0"/>
              <a:t> away is a point from its mean</a:t>
            </a:r>
          </a:p>
          <a:p>
            <a:endParaRPr lang="en-US" dirty="0"/>
          </a:p>
          <a:p>
            <a:r>
              <a:rPr lang="en-US" dirty="0"/>
              <a:t>If z &gt; 3, it maybe an </a:t>
            </a:r>
            <a:r>
              <a:rPr lang="en-US" b="1" dirty="0">
                <a:solidFill>
                  <a:srgbClr val="FF0000"/>
                </a:solidFill>
              </a:rPr>
              <a:t>outlier</a:t>
            </a:r>
          </a:p>
        </p:txBody>
      </p:sp>
      <p:pic>
        <p:nvPicPr>
          <p:cNvPr id="27" name="Picture 26">
            <a:extLst>
              <a:ext uri="{FF2B5EF4-FFF2-40B4-BE49-F238E27FC236}">
                <a16:creationId xmlns:a16="http://schemas.microsoft.com/office/drawing/2014/main" id="{60AC0759-2EF2-4393-9E81-499F718FA8D6}"/>
              </a:ext>
            </a:extLst>
          </p:cNvPr>
          <p:cNvPicPr>
            <a:picLocks noChangeAspect="1"/>
          </p:cNvPicPr>
          <p:nvPr/>
        </p:nvPicPr>
        <p:blipFill>
          <a:blip r:embed="rId8"/>
          <a:stretch>
            <a:fillRect/>
          </a:stretch>
        </p:blipFill>
        <p:spPr>
          <a:xfrm>
            <a:off x="487230" y="1672711"/>
            <a:ext cx="647790" cy="409632"/>
          </a:xfrm>
          <a:prstGeom prst="rect">
            <a:avLst/>
          </a:prstGeom>
        </p:spPr>
      </p:pic>
      <p:pic>
        <p:nvPicPr>
          <p:cNvPr id="29" name="Picture 28">
            <a:extLst>
              <a:ext uri="{FF2B5EF4-FFF2-40B4-BE49-F238E27FC236}">
                <a16:creationId xmlns:a16="http://schemas.microsoft.com/office/drawing/2014/main" id="{EE4E64B9-2E8E-4574-B8E9-9D9979CD98D3}"/>
              </a:ext>
            </a:extLst>
          </p:cNvPr>
          <p:cNvPicPr>
            <a:picLocks noChangeAspect="1"/>
          </p:cNvPicPr>
          <p:nvPr/>
        </p:nvPicPr>
        <p:blipFill>
          <a:blip r:embed="rId9"/>
          <a:stretch>
            <a:fillRect/>
          </a:stretch>
        </p:blipFill>
        <p:spPr>
          <a:xfrm>
            <a:off x="4091290" y="3620117"/>
            <a:ext cx="209579" cy="247685"/>
          </a:xfrm>
          <a:prstGeom prst="rect">
            <a:avLst/>
          </a:prstGeom>
        </p:spPr>
      </p:pic>
      <p:sp>
        <p:nvSpPr>
          <p:cNvPr id="30" name="TextBox 29">
            <a:extLst>
              <a:ext uri="{FF2B5EF4-FFF2-40B4-BE49-F238E27FC236}">
                <a16:creationId xmlns:a16="http://schemas.microsoft.com/office/drawing/2014/main" id="{51D7311A-F2F7-4C51-AA9A-9BA0C68E8AC2}"/>
              </a:ext>
            </a:extLst>
          </p:cNvPr>
          <p:cNvSpPr txBox="1"/>
          <p:nvPr/>
        </p:nvSpPr>
        <p:spPr>
          <a:xfrm>
            <a:off x="125857" y="2192456"/>
            <a:ext cx="1492923" cy="646331"/>
          </a:xfrm>
          <a:prstGeom prst="rect">
            <a:avLst/>
          </a:prstGeom>
          <a:noFill/>
        </p:spPr>
        <p:txBody>
          <a:bodyPr wrap="square" rtlCol="0">
            <a:spAutoFit/>
          </a:bodyPr>
          <a:lstStyle/>
          <a:p>
            <a:r>
              <a:rPr lang="en-US" dirty="0"/>
              <a:t>p(x) = relative frequency</a:t>
            </a:r>
          </a:p>
        </p:txBody>
      </p:sp>
      <p:sp>
        <p:nvSpPr>
          <p:cNvPr id="31" name="TextBox 30">
            <a:extLst>
              <a:ext uri="{FF2B5EF4-FFF2-40B4-BE49-F238E27FC236}">
                <a16:creationId xmlns:a16="http://schemas.microsoft.com/office/drawing/2014/main" id="{7582F9C1-0762-4329-85D6-D8282DF0364C}"/>
              </a:ext>
            </a:extLst>
          </p:cNvPr>
          <p:cNvSpPr txBox="1"/>
          <p:nvPr/>
        </p:nvSpPr>
        <p:spPr>
          <a:xfrm>
            <a:off x="8607647" y="1538002"/>
            <a:ext cx="2851023" cy="646331"/>
          </a:xfrm>
          <a:prstGeom prst="rect">
            <a:avLst/>
          </a:prstGeom>
          <a:noFill/>
        </p:spPr>
        <p:txBody>
          <a:bodyPr wrap="square" rtlCol="0">
            <a:spAutoFit/>
          </a:bodyPr>
          <a:lstStyle/>
          <a:p>
            <a:r>
              <a:rPr lang="en-US" dirty="0"/>
              <a:t>Bimodal Data ~ mixture of distributions</a:t>
            </a:r>
          </a:p>
        </p:txBody>
      </p:sp>
      <p:cxnSp>
        <p:nvCxnSpPr>
          <p:cNvPr id="7" name="Straight Connector 6">
            <a:extLst>
              <a:ext uri="{FF2B5EF4-FFF2-40B4-BE49-F238E27FC236}">
                <a16:creationId xmlns:a16="http://schemas.microsoft.com/office/drawing/2014/main" id="{B414A989-4131-A07A-874C-11C9ABB6BA1B}"/>
              </a:ext>
            </a:extLst>
          </p:cNvPr>
          <p:cNvCxnSpPr>
            <a:cxnSpLocks/>
          </p:cNvCxnSpPr>
          <p:nvPr/>
        </p:nvCxnSpPr>
        <p:spPr>
          <a:xfrm flipH="1">
            <a:off x="9388549" y="6491287"/>
            <a:ext cx="2360428" cy="1583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FE9F011-EE02-8B53-9601-60DCB1910772}"/>
              </a:ext>
            </a:extLst>
          </p:cNvPr>
          <p:cNvSpPr/>
          <p:nvPr/>
        </p:nvSpPr>
        <p:spPr>
          <a:xfrm>
            <a:off x="11121656" y="6447295"/>
            <a:ext cx="130779" cy="89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66C471-3E0D-BCB4-6C0B-416BFA570CA8}"/>
              </a:ext>
            </a:extLst>
          </p:cNvPr>
          <p:cNvSpPr txBox="1"/>
          <p:nvPr/>
        </p:nvSpPr>
        <p:spPr>
          <a:xfrm>
            <a:off x="10919633" y="6513415"/>
            <a:ext cx="1228827" cy="307777"/>
          </a:xfrm>
          <a:prstGeom prst="rect">
            <a:avLst/>
          </a:prstGeom>
          <a:noFill/>
        </p:spPr>
        <p:txBody>
          <a:bodyPr wrap="square" rtlCol="0">
            <a:spAutoFit/>
          </a:bodyPr>
          <a:lstStyle/>
          <a:p>
            <a:r>
              <a:rPr lang="en-US" sz="1400" dirty="0"/>
              <a:t>Z &gt; 3: </a:t>
            </a:r>
            <a:r>
              <a:rPr lang="en-US" sz="1400" b="1" dirty="0">
                <a:solidFill>
                  <a:srgbClr val="FF0000"/>
                </a:solidFill>
              </a:rPr>
              <a:t>outlier</a:t>
            </a:r>
          </a:p>
        </p:txBody>
      </p:sp>
    </p:spTree>
    <p:extLst>
      <p:ext uri="{BB962C8B-B14F-4D97-AF65-F5344CB8AC3E}">
        <p14:creationId xmlns:p14="http://schemas.microsoft.com/office/powerpoint/2010/main" val="52091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6C37-AFD3-4E73-99DF-3ED78EABE784}"/>
              </a:ext>
            </a:extLst>
          </p:cNvPr>
          <p:cNvSpPr>
            <a:spLocks noGrp="1"/>
          </p:cNvSpPr>
          <p:nvPr>
            <p:ph type="title"/>
          </p:nvPr>
        </p:nvSpPr>
        <p:spPr/>
        <p:txBody>
          <a:bodyPr>
            <a:normAutofit fontScale="90000"/>
          </a:bodyPr>
          <a:lstStyle/>
          <a:p>
            <a:r>
              <a:rPr lang="en-US" dirty="0"/>
              <a:t>Correlation = strength of an assumed linear relationship</a:t>
            </a:r>
          </a:p>
        </p:txBody>
      </p:sp>
      <p:sp>
        <p:nvSpPr>
          <p:cNvPr id="3" name="Text Placeholder 2">
            <a:extLst>
              <a:ext uri="{FF2B5EF4-FFF2-40B4-BE49-F238E27FC236}">
                <a16:creationId xmlns:a16="http://schemas.microsoft.com/office/drawing/2014/main" id="{D5D37F82-8BA0-4F0F-AF52-1271680D5E7E}"/>
              </a:ext>
            </a:extLst>
          </p:cNvPr>
          <p:cNvSpPr>
            <a:spLocks noGrp="1"/>
          </p:cNvSpPr>
          <p:nvPr>
            <p:ph type="body" idx="1"/>
          </p:nvPr>
        </p:nvSpPr>
        <p:spPr>
          <a:xfrm>
            <a:off x="43539" y="410706"/>
            <a:ext cx="12104922" cy="979816"/>
          </a:xfrm>
        </p:spPr>
        <p:txBody>
          <a:bodyPr>
            <a:normAutofit/>
          </a:bodyPr>
          <a:lstStyle/>
          <a:p>
            <a:pPr marL="342900" indent="-342900">
              <a:buFont typeface="Arial" panose="020B0604020202020204" pitchFamily="34" charset="0"/>
              <a:buChar char="•"/>
            </a:pPr>
            <a:r>
              <a:rPr lang="en-US" sz="1600" dirty="0"/>
              <a:t>Assumes and measures strength of linear relationship between two variables. Measures </a:t>
            </a:r>
            <a:r>
              <a:rPr lang="en-US" sz="1600" b="1" dirty="0"/>
              <a:t>Association, not Causation</a:t>
            </a:r>
          </a:p>
          <a:p>
            <a:pPr marL="342900" indent="-342900">
              <a:buFont typeface="Arial" panose="020B0604020202020204" pitchFamily="34" charset="0"/>
              <a:buChar char="•"/>
            </a:pPr>
            <a:r>
              <a:rPr lang="en-US" sz="1600" dirty="0"/>
              <a:t>An e.g., application: Features which are more correlated to the Target are more important. Fix all features at their mean except one, vary this by 1-sd and measure variation in target. The feature causing more variation in the Target is the more important one.</a:t>
            </a:r>
          </a:p>
        </p:txBody>
      </p:sp>
      <p:sp>
        <p:nvSpPr>
          <p:cNvPr id="4" name="Text Placeholder 3">
            <a:extLst>
              <a:ext uri="{FF2B5EF4-FFF2-40B4-BE49-F238E27FC236}">
                <a16:creationId xmlns:a16="http://schemas.microsoft.com/office/drawing/2014/main" id="{BA838B77-D0F1-4899-9FC5-45734513031F}"/>
              </a:ext>
            </a:extLst>
          </p:cNvPr>
          <p:cNvSpPr>
            <a:spLocks noGrp="1"/>
          </p:cNvSpPr>
          <p:nvPr>
            <p:ph type="body" sz="quarter" idx="13"/>
          </p:nvPr>
        </p:nvSpPr>
        <p:spPr/>
        <p:txBody>
          <a:bodyPr/>
          <a:lstStyle/>
          <a:p>
            <a:r>
              <a:rPr lang="en-US" dirty="0"/>
              <a:t>1.7</a:t>
            </a:r>
          </a:p>
        </p:txBody>
      </p:sp>
      <p:pic>
        <p:nvPicPr>
          <p:cNvPr id="6" name="Picture 5">
            <a:extLst>
              <a:ext uri="{FF2B5EF4-FFF2-40B4-BE49-F238E27FC236}">
                <a16:creationId xmlns:a16="http://schemas.microsoft.com/office/drawing/2014/main" id="{01071DC7-6AA1-4D70-862C-A05EC061E032}"/>
              </a:ext>
            </a:extLst>
          </p:cNvPr>
          <p:cNvPicPr>
            <a:picLocks noChangeAspect="1"/>
          </p:cNvPicPr>
          <p:nvPr/>
        </p:nvPicPr>
        <p:blipFill>
          <a:blip r:embed="rId2"/>
          <a:stretch>
            <a:fillRect/>
          </a:stretch>
        </p:blipFill>
        <p:spPr>
          <a:xfrm>
            <a:off x="675957" y="1390978"/>
            <a:ext cx="10155067" cy="2200582"/>
          </a:xfrm>
          <a:prstGeom prst="rect">
            <a:avLst/>
          </a:prstGeom>
        </p:spPr>
      </p:pic>
      <p:pic>
        <p:nvPicPr>
          <p:cNvPr id="8" name="Picture 7">
            <a:extLst>
              <a:ext uri="{FF2B5EF4-FFF2-40B4-BE49-F238E27FC236}">
                <a16:creationId xmlns:a16="http://schemas.microsoft.com/office/drawing/2014/main" id="{B682DC53-E031-44DA-A6D2-C92CADC5F27B}"/>
              </a:ext>
            </a:extLst>
          </p:cNvPr>
          <p:cNvPicPr>
            <a:picLocks noChangeAspect="1"/>
          </p:cNvPicPr>
          <p:nvPr/>
        </p:nvPicPr>
        <p:blipFill>
          <a:blip r:embed="rId3"/>
          <a:stretch>
            <a:fillRect/>
          </a:stretch>
        </p:blipFill>
        <p:spPr>
          <a:xfrm>
            <a:off x="267795" y="3763338"/>
            <a:ext cx="7230286" cy="1221891"/>
          </a:xfrm>
          <a:prstGeom prst="rect">
            <a:avLst/>
          </a:prstGeom>
        </p:spPr>
      </p:pic>
      <p:pic>
        <p:nvPicPr>
          <p:cNvPr id="15" name="Picture 14">
            <a:extLst>
              <a:ext uri="{FF2B5EF4-FFF2-40B4-BE49-F238E27FC236}">
                <a16:creationId xmlns:a16="http://schemas.microsoft.com/office/drawing/2014/main" id="{32E6CD8C-1BD9-4749-B6E3-CF2617C25370}"/>
              </a:ext>
            </a:extLst>
          </p:cNvPr>
          <p:cNvPicPr>
            <a:picLocks noChangeAspect="1"/>
          </p:cNvPicPr>
          <p:nvPr/>
        </p:nvPicPr>
        <p:blipFill>
          <a:blip r:embed="rId4"/>
          <a:stretch>
            <a:fillRect/>
          </a:stretch>
        </p:blipFill>
        <p:spPr>
          <a:xfrm>
            <a:off x="7474862" y="3591560"/>
            <a:ext cx="4612639" cy="3195320"/>
          </a:xfrm>
          <a:prstGeom prst="rect">
            <a:avLst/>
          </a:prstGeom>
          <a:ln>
            <a:solidFill>
              <a:srgbClr val="FF0000"/>
            </a:solidFill>
          </a:ln>
        </p:spPr>
      </p:pic>
      <p:pic>
        <p:nvPicPr>
          <p:cNvPr id="18" name="Picture 17">
            <a:extLst>
              <a:ext uri="{FF2B5EF4-FFF2-40B4-BE49-F238E27FC236}">
                <a16:creationId xmlns:a16="http://schemas.microsoft.com/office/drawing/2014/main" id="{0F654BBB-7B18-4A2B-8327-F0AFB6C147E4}"/>
              </a:ext>
            </a:extLst>
          </p:cNvPr>
          <p:cNvPicPr>
            <a:picLocks noChangeAspect="1"/>
          </p:cNvPicPr>
          <p:nvPr/>
        </p:nvPicPr>
        <p:blipFill>
          <a:blip r:embed="rId5"/>
          <a:stretch>
            <a:fillRect/>
          </a:stretch>
        </p:blipFill>
        <p:spPr>
          <a:xfrm>
            <a:off x="42863" y="1396275"/>
            <a:ext cx="847843" cy="428685"/>
          </a:xfrm>
          <a:prstGeom prst="rect">
            <a:avLst/>
          </a:prstGeom>
        </p:spPr>
      </p:pic>
      <p:pic>
        <p:nvPicPr>
          <p:cNvPr id="20" name="Picture 19">
            <a:extLst>
              <a:ext uri="{FF2B5EF4-FFF2-40B4-BE49-F238E27FC236}">
                <a16:creationId xmlns:a16="http://schemas.microsoft.com/office/drawing/2014/main" id="{CA8B5E15-2989-4A20-8922-99642B896308}"/>
              </a:ext>
            </a:extLst>
          </p:cNvPr>
          <p:cNvPicPr>
            <a:picLocks noChangeAspect="1"/>
          </p:cNvPicPr>
          <p:nvPr/>
        </p:nvPicPr>
        <p:blipFill>
          <a:blip r:embed="rId6"/>
          <a:stretch>
            <a:fillRect/>
          </a:stretch>
        </p:blipFill>
        <p:spPr>
          <a:xfrm>
            <a:off x="1855906" y="3259876"/>
            <a:ext cx="276264" cy="295316"/>
          </a:xfrm>
          <a:prstGeom prst="rect">
            <a:avLst/>
          </a:prstGeom>
        </p:spPr>
      </p:pic>
      <p:pic>
        <p:nvPicPr>
          <p:cNvPr id="22" name="Picture 21">
            <a:extLst>
              <a:ext uri="{FF2B5EF4-FFF2-40B4-BE49-F238E27FC236}">
                <a16:creationId xmlns:a16="http://schemas.microsoft.com/office/drawing/2014/main" id="{84037F85-6539-4763-B70C-BBF08ADA8555}"/>
              </a:ext>
            </a:extLst>
          </p:cNvPr>
          <p:cNvPicPr>
            <a:picLocks noChangeAspect="1"/>
          </p:cNvPicPr>
          <p:nvPr/>
        </p:nvPicPr>
        <p:blipFill>
          <a:blip r:embed="rId7"/>
          <a:stretch>
            <a:fillRect/>
          </a:stretch>
        </p:blipFill>
        <p:spPr>
          <a:xfrm>
            <a:off x="466784" y="2182203"/>
            <a:ext cx="276264" cy="314369"/>
          </a:xfrm>
          <a:prstGeom prst="rect">
            <a:avLst/>
          </a:prstGeom>
        </p:spPr>
      </p:pic>
      <p:pic>
        <p:nvPicPr>
          <p:cNvPr id="24" name="Picture 23">
            <a:extLst>
              <a:ext uri="{FF2B5EF4-FFF2-40B4-BE49-F238E27FC236}">
                <a16:creationId xmlns:a16="http://schemas.microsoft.com/office/drawing/2014/main" id="{20CB971C-4045-4F28-9917-1725229CE901}"/>
              </a:ext>
            </a:extLst>
          </p:cNvPr>
          <p:cNvPicPr>
            <a:picLocks noChangeAspect="1"/>
          </p:cNvPicPr>
          <p:nvPr/>
        </p:nvPicPr>
        <p:blipFill>
          <a:blip r:embed="rId8"/>
          <a:stretch>
            <a:fillRect/>
          </a:stretch>
        </p:blipFill>
        <p:spPr>
          <a:xfrm>
            <a:off x="760056" y="3281342"/>
            <a:ext cx="552527" cy="295316"/>
          </a:xfrm>
          <a:prstGeom prst="rect">
            <a:avLst/>
          </a:prstGeom>
        </p:spPr>
      </p:pic>
      <p:pic>
        <p:nvPicPr>
          <p:cNvPr id="26" name="Picture 25">
            <a:extLst>
              <a:ext uri="{FF2B5EF4-FFF2-40B4-BE49-F238E27FC236}">
                <a16:creationId xmlns:a16="http://schemas.microsoft.com/office/drawing/2014/main" id="{170B4656-6656-4BC0-A725-E1906A24FE69}"/>
              </a:ext>
            </a:extLst>
          </p:cNvPr>
          <p:cNvPicPr>
            <a:picLocks noChangeAspect="1"/>
          </p:cNvPicPr>
          <p:nvPr/>
        </p:nvPicPr>
        <p:blipFill>
          <a:blip r:embed="rId9"/>
          <a:stretch>
            <a:fillRect/>
          </a:stretch>
        </p:blipFill>
        <p:spPr>
          <a:xfrm>
            <a:off x="528319" y="5015709"/>
            <a:ext cx="6124575" cy="1823798"/>
          </a:xfrm>
          <a:prstGeom prst="rect">
            <a:avLst/>
          </a:prstGeom>
        </p:spPr>
      </p:pic>
    </p:spTree>
    <p:extLst>
      <p:ext uri="{BB962C8B-B14F-4D97-AF65-F5344CB8AC3E}">
        <p14:creationId xmlns:p14="http://schemas.microsoft.com/office/powerpoint/2010/main" val="107198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CB87-B6FB-44B7-8C36-FB684C1108A2}"/>
              </a:ext>
            </a:extLst>
          </p:cNvPr>
          <p:cNvSpPr>
            <a:spLocks noGrp="1"/>
          </p:cNvSpPr>
          <p:nvPr>
            <p:ph type="title"/>
          </p:nvPr>
        </p:nvSpPr>
        <p:spPr/>
        <p:txBody>
          <a:bodyPr/>
          <a:lstStyle/>
          <a:p>
            <a:r>
              <a:rPr lang="en-US" dirty="0"/>
              <a:t>Chapter-2 Contents</a:t>
            </a:r>
          </a:p>
        </p:txBody>
      </p:sp>
      <p:sp>
        <p:nvSpPr>
          <p:cNvPr id="3" name="Content Placeholder 2">
            <a:extLst>
              <a:ext uri="{FF2B5EF4-FFF2-40B4-BE49-F238E27FC236}">
                <a16:creationId xmlns:a16="http://schemas.microsoft.com/office/drawing/2014/main" id="{AA5A6EAB-A7B8-4E8B-B94E-6F11A0D68163}"/>
              </a:ext>
            </a:extLst>
          </p:cNvPr>
          <p:cNvSpPr>
            <a:spLocks noGrp="1"/>
          </p:cNvSpPr>
          <p:nvPr>
            <p:ph idx="1"/>
          </p:nvPr>
        </p:nvSpPr>
        <p:spPr/>
        <p:txBody>
          <a:bodyPr>
            <a:normAutofit/>
          </a:bodyPr>
          <a:lstStyle/>
          <a:p>
            <a:pPr marL="514350" indent="-514350">
              <a:buFont typeface="+mj-lt"/>
              <a:buAutoNum type="arabicPeriod"/>
            </a:pPr>
            <a:r>
              <a:rPr lang="en-US" dirty="0"/>
              <a:t>Joint, marginal, conditional probability distribution</a:t>
            </a:r>
          </a:p>
          <a:p>
            <a:pPr marL="514350" indent="-514350">
              <a:buFont typeface="+mj-lt"/>
              <a:buAutoNum type="arabicPeriod"/>
            </a:pPr>
            <a:r>
              <a:rPr lang="en-US" dirty="0"/>
              <a:t>Three Laws of Probability</a:t>
            </a:r>
          </a:p>
          <a:p>
            <a:pPr marL="514350" indent="-514350">
              <a:buFont typeface="+mj-lt"/>
              <a:buAutoNum type="arabicPeriod"/>
            </a:pPr>
            <a:r>
              <a:rPr lang="en-US" dirty="0"/>
              <a:t>Expectation of f(x) where x has PDF p(x) </a:t>
            </a:r>
          </a:p>
          <a:p>
            <a:pPr marL="514350" indent="-514350">
              <a:buFont typeface="+mj-lt"/>
              <a:buAutoNum type="arabicPeriod"/>
            </a:pPr>
            <a:r>
              <a:rPr lang="en-US" dirty="0"/>
              <a:t>Point Estimates: Max Likelihood (MLE) vs Max Posterior (MAPE)</a:t>
            </a:r>
          </a:p>
          <a:p>
            <a:pPr marL="514350" indent="-514350">
              <a:buFont typeface="+mj-lt"/>
              <a:buAutoNum type="arabicPeriod"/>
            </a:pPr>
            <a:r>
              <a:rPr lang="en-US" dirty="0"/>
              <a:t>Covariance between bi-variates (x, y) as matrix operation</a:t>
            </a:r>
          </a:p>
          <a:p>
            <a:pPr marL="514350" indent="-514350">
              <a:buFont typeface="+mj-lt"/>
              <a:buAutoNum type="arabicPeriod"/>
            </a:pPr>
            <a:r>
              <a:rPr lang="en-US" dirty="0"/>
              <a:t>Covariance among multi-variates</a:t>
            </a:r>
          </a:p>
          <a:p>
            <a:pPr marL="514350" indent="-514350">
              <a:buFont typeface="+mj-lt"/>
              <a:buAutoNum type="arabicPeriod"/>
            </a:pPr>
            <a:r>
              <a:rPr lang="en-US" dirty="0"/>
              <a:t>Summary: Probability Densities, expectation, variance, covariance, correlation</a:t>
            </a:r>
          </a:p>
          <a:p>
            <a:pPr marL="514350" indent="-514350">
              <a:buFont typeface="+mj-lt"/>
              <a:buAutoNum type="arabicPeriod"/>
            </a:pPr>
            <a:endParaRPr lang="en-US" dirty="0"/>
          </a:p>
        </p:txBody>
      </p:sp>
    </p:spTree>
    <p:extLst>
      <p:ext uri="{BB962C8B-B14F-4D97-AF65-F5344CB8AC3E}">
        <p14:creationId xmlns:p14="http://schemas.microsoft.com/office/powerpoint/2010/main" val="2162476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142267</TotalTime>
  <Words>3644</Words>
  <Application>Microsoft Office PowerPoint</Application>
  <PresentationFormat>Widescreen</PresentationFormat>
  <Paragraphs>585</Paragraphs>
  <Slides>57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Google Sans</vt:lpstr>
      <vt:lpstr>Helvetica Neue</vt:lpstr>
      <vt:lpstr>Times New Roman</vt:lpstr>
      <vt:lpstr>Wingdings</vt:lpstr>
      <vt:lpstr>Office Theme</vt:lpstr>
      <vt:lpstr>Chapter-1 Contents</vt:lpstr>
      <vt:lpstr>Summarizing Data Sets : Histograms</vt:lpstr>
      <vt:lpstr>Summarizing Data Sets : Mean</vt:lpstr>
      <vt:lpstr>Summarizing Data Sets : Variance</vt:lpstr>
      <vt:lpstr>Percentile</vt:lpstr>
      <vt:lpstr>Quartiles and Box Plots</vt:lpstr>
      <vt:lpstr>Normal Data Sets Histograms / Distributions &amp; Outliers</vt:lpstr>
      <vt:lpstr>Correlation = strength of an assumed linear relationship</vt:lpstr>
      <vt:lpstr>Chapter-2 Contents</vt:lpstr>
      <vt:lpstr>Joint, marginal, conditional probability distribution</vt:lpstr>
      <vt:lpstr>Three Laws of Probability</vt:lpstr>
      <vt:lpstr>Three Laws of Probability: question-1</vt:lpstr>
      <vt:lpstr>Three Laws of Probability : question-2</vt:lpstr>
      <vt:lpstr>Three Laws of Probability : question-2</vt:lpstr>
      <vt:lpstr>Three Laws of Probability : question-2</vt:lpstr>
      <vt:lpstr>Expectation of f(x) where x has PDF p(x)</vt:lpstr>
      <vt:lpstr>Expectation of f(x) where x has PDF p(x): question-1</vt:lpstr>
      <vt:lpstr>Point Estimates: Max Likelihood (MLE) vs Max Posterior (MAPE) Estimate</vt:lpstr>
      <vt:lpstr>Point Estimates: Max Likelihood (MLE) vs Max Posterior (MAPE) Estimate: question</vt:lpstr>
      <vt:lpstr>Covariance between bi-variates (x, y) as matrix operation</vt:lpstr>
      <vt:lpstr>Covariance among multi-variates say W = [x, y, z] is </vt:lpstr>
      <vt:lpstr>Summary: Probability Densities, expectation, variance, covariance, correlation</vt:lpstr>
      <vt:lpstr>Chapter-3 Contents</vt:lpstr>
      <vt:lpstr>Special Random Variables: Uniform and Normal RVs</vt:lpstr>
      <vt:lpstr>Uniform Random Variable: Max. Likelihood Estimate (MLE)</vt:lpstr>
      <vt:lpstr>Uniform Random Variable: Max. Likelihood Estimate (MLE): question-1</vt:lpstr>
      <vt:lpstr>Special Random Variables: Chi-Square, t-Distribution, F-Distribution</vt:lpstr>
      <vt:lpstr>Distributions of Sampling Statistics</vt:lpstr>
      <vt:lpstr>Chapter-4 Contents</vt:lpstr>
      <vt:lpstr>Interval Estimate (Confidence Interval) for population mean</vt:lpstr>
      <vt:lpstr>Point Estimate (MLE) vs Interval Estimate (Confidence Interval)</vt:lpstr>
      <vt:lpstr>Two-sided and one-sided Confidence Interval</vt:lpstr>
      <vt:lpstr>Chapter-5 Contents</vt:lpstr>
      <vt:lpstr>Hypothesis Testing</vt:lpstr>
      <vt:lpstr>Known variance: Normal Distbn., Unknown variance: T-Distribution</vt:lpstr>
      <vt:lpstr>Testing equality of means of two Normal populations</vt:lpstr>
      <vt:lpstr>Tests comparing the Variance of populations</vt:lpstr>
      <vt:lpstr>Chapter-6 Contents</vt:lpstr>
      <vt:lpstr>One way - Analysis of Variance (ANOVA)</vt:lpstr>
      <vt:lpstr>One way - Analysis of Variance (ANOVA)</vt:lpstr>
      <vt:lpstr>Chi-squared test – test independence of two categorical columns</vt:lpstr>
      <vt:lpstr>Chi-squared test – test independence of two categorical columns: question-1</vt:lpstr>
      <vt:lpstr>Chi-squared test – test independence of two categorical columns : question-1</vt:lpstr>
      <vt:lpstr>Chapter-7 Contents</vt:lpstr>
      <vt:lpstr>Linear regression  (linear in weights)</vt:lpstr>
      <vt:lpstr>MLE solution: Moore Penrose pseudo inverse – Least square approximation</vt:lpstr>
      <vt:lpstr>Evaluation: R^2 - higher the better</vt:lpstr>
      <vt:lpstr>Gradient Descent : 1st order approximation of Taylor’s theorem</vt:lpstr>
      <vt:lpstr>Sequential Gradient Descent Optimization</vt:lpstr>
      <vt:lpstr>Regularized Least Squares Error (weight decay)</vt:lpstr>
      <vt:lpstr>Underfitting and Overfitting</vt:lpstr>
      <vt:lpstr>Bootstrap Aggregation (Bagging) – reduces both Bias and Variance</vt:lpstr>
      <vt:lpstr>Bagging demo</vt:lpstr>
      <vt:lpstr>Linear Regression:  Loss = Modeling loss + Noise</vt:lpstr>
      <vt:lpstr>Bias – Variance tradeoff !</vt:lpstr>
      <vt:lpstr>Regularization – balance between Bias and Variance</vt:lpstr>
      <vt:lpstr>Kernel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Chandra</dc:creator>
  <cp:lastModifiedBy>Rishi Chandra</cp:lastModifiedBy>
  <cp:revision>276</cp:revision>
  <dcterms:created xsi:type="dcterms:W3CDTF">2023-02-12T11:36:44Z</dcterms:created>
  <dcterms:modified xsi:type="dcterms:W3CDTF">2023-10-25T16:57:39Z</dcterms:modified>
</cp:coreProperties>
</file>